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omments/comment1.xml" ContentType="application/vnd.openxmlformats-officedocument.presentationml.comment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9" r:id="rId2"/>
    <p:sldId id="270" r:id="rId3"/>
    <p:sldId id="272" r:id="rId4"/>
    <p:sldId id="292" r:id="rId5"/>
    <p:sldId id="274" r:id="rId6"/>
    <p:sldId id="290" r:id="rId7"/>
    <p:sldId id="291" r:id="rId8"/>
    <p:sldId id="260" r:id="rId9"/>
    <p:sldId id="266" r:id="rId10"/>
    <p:sldId id="271" r:id="rId11"/>
    <p:sldId id="276" r:id="rId12"/>
    <p:sldId id="294" r:id="rId13"/>
    <p:sldId id="284" r:id="rId14"/>
    <p:sldId id="285" r:id="rId15"/>
    <p:sldId id="279" r:id="rId16"/>
    <p:sldId id="280" r:id="rId17"/>
    <p:sldId id="295" r:id="rId18"/>
    <p:sldId id="298" r:id="rId19"/>
    <p:sldId id="296" r:id="rId20"/>
    <p:sldId id="297" r:id="rId21"/>
  </p:sldIdLst>
  <p:sldSz cx="9144000" cy="6858000" type="screen4x3"/>
  <p:notesSz cx="6742113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Белекмаа" initials="Б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2-10-02T20:22:55.524" idx="1">
    <p:pos x="3900" y="82"/>
    <p:text>публике</p:text>
  </p:cm>
</p:cmLst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image" Target="../media/image18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image" Target="../media/image27.png"/><Relationship Id="rId4" Type="http://schemas.openxmlformats.org/officeDocument/2006/relationships/image" Target="../media/image30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image" Target="../media/image18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image" Target="../media/image27.png"/><Relationship Id="rId4" Type="http://schemas.openxmlformats.org/officeDocument/2006/relationships/image" Target="../media/image3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C6D936-9AA1-414A-89BA-0DECF447BE90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70CFB89-2E20-4ACD-9D37-0983033916E7}">
      <dgm:prSet phldrT="[Текст]" custT="1"/>
      <dgm:spPr>
        <a:solidFill>
          <a:schemeClr val="bg1"/>
        </a:solidFill>
        <a:ln>
          <a:solidFill>
            <a:schemeClr val="bg1"/>
          </a:solidFill>
        </a:ln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1600" b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Методическая служба  в структуре МОУО</a:t>
          </a:r>
          <a:endParaRPr lang="ru-RU" sz="1600" b="1" dirty="0">
            <a:solidFill>
              <a:schemeClr val="accent3">
                <a:lumMod val="75000"/>
              </a:schemeClr>
            </a:solidFill>
          </a:endParaRPr>
        </a:p>
      </dgm:t>
    </dgm:pt>
    <dgm:pt modelId="{C29405D1-F6D9-49B4-A515-92DE10145EDF}" type="parTrans" cxnId="{44B358EF-A944-48DC-9C81-86B822EC8E1A}">
      <dgm:prSet/>
      <dgm:spPr/>
      <dgm:t>
        <a:bodyPr/>
        <a:lstStyle/>
        <a:p>
          <a:endParaRPr lang="ru-RU"/>
        </a:p>
      </dgm:t>
    </dgm:pt>
    <dgm:pt modelId="{8375A1C3-B69D-46A6-9618-260A92B5FCEC}" type="sibTrans" cxnId="{44B358EF-A944-48DC-9C81-86B822EC8E1A}">
      <dgm:prSet/>
      <dgm:spPr/>
      <dgm:t>
        <a:bodyPr/>
        <a:lstStyle/>
        <a:p>
          <a:endParaRPr lang="ru-RU"/>
        </a:p>
      </dgm:t>
    </dgm:pt>
    <dgm:pt modelId="{30A17805-275D-40BF-8B21-7887EC9E591B}">
      <dgm:prSet phldrT="[Текст]" custT="1"/>
      <dgm:spPr>
        <a:solidFill>
          <a:schemeClr val="bg1">
            <a:alpha val="90000"/>
          </a:schemeClr>
        </a:solidFill>
        <a:ln>
          <a:solidFill>
            <a:schemeClr val="bg1">
              <a:alpha val="90000"/>
            </a:schemeClr>
          </a:solidFill>
        </a:ln>
        <a:effectLst/>
      </dgm:spPr>
      <dgm:t>
        <a:bodyPr/>
        <a:lstStyle/>
        <a:p>
          <a:r>
            <a: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8 методических отделов:</a:t>
          </a:r>
          <a:endParaRPr lang="ru-RU" sz="1200" dirty="0"/>
        </a:p>
      </dgm:t>
    </dgm:pt>
    <dgm:pt modelId="{507C43B7-7DA9-47DF-8606-7CBB6DEF985A}" type="parTrans" cxnId="{FD4FBA7C-7672-4A64-9266-B181C96DB8D7}">
      <dgm:prSet/>
      <dgm:spPr/>
      <dgm:t>
        <a:bodyPr/>
        <a:lstStyle/>
        <a:p>
          <a:endParaRPr lang="ru-RU"/>
        </a:p>
      </dgm:t>
    </dgm:pt>
    <dgm:pt modelId="{88084CBF-05C1-4A50-8409-1939CE76307B}" type="sibTrans" cxnId="{FD4FBA7C-7672-4A64-9266-B181C96DB8D7}">
      <dgm:prSet/>
      <dgm:spPr/>
      <dgm:t>
        <a:bodyPr/>
        <a:lstStyle/>
        <a:p>
          <a:endParaRPr lang="ru-RU"/>
        </a:p>
      </dgm:t>
    </dgm:pt>
    <dgm:pt modelId="{B9F6A9D2-D5DE-4C80-AF70-FF3C23B4F7B3}">
      <dgm:prSet phldrT="[Текст]" custT="1"/>
      <dgm:spPr>
        <a:solidFill>
          <a:schemeClr val="bg1">
            <a:alpha val="90000"/>
          </a:schemeClr>
        </a:solidFill>
        <a:ln>
          <a:solidFill>
            <a:schemeClr val="bg1">
              <a:alpha val="90000"/>
            </a:schemeClr>
          </a:solidFill>
        </a:ln>
        <a:effectLst/>
      </dgm:spPr>
      <dgm:t>
        <a:bodyPr/>
        <a:lstStyle/>
        <a:p>
          <a:r>
            <a: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4 методических кабинетов::</a:t>
          </a:r>
          <a:endParaRPr lang="ru-RU" sz="1200" dirty="0"/>
        </a:p>
      </dgm:t>
    </dgm:pt>
    <dgm:pt modelId="{39B80634-F1A8-43AE-B6BD-68E73E5EB29C}" type="parTrans" cxnId="{4554ACE4-8E66-4732-B25E-F35D2F82D5E0}">
      <dgm:prSet/>
      <dgm:spPr/>
      <dgm:t>
        <a:bodyPr/>
        <a:lstStyle/>
        <a:p>
          <a:endParaRPr lang="ru-RU"/>
        </a:p>
      </dgm:t>
    </dgm:pt>
    <dgm:pt modelId="{4BCF5598-2455-4AFC-8104-9B6DC4EB609D}" type="sibTrans" cxnId="{4554ACE4-8E66-4732-B25E-F35D2F82D5E0}">
      <dgm:prSet/>
      <dgm:spPr/>
      <dgm:t>
        <a:bodyPr/>
        <a:lstStyle/>
        <a:p>
          <a:endParaRPr lang="ru-RU"/>
        </a:p>
      </dgm:t>
    </dgm:pt>
    <dgm:pt modelId="{4D896A98-CEDD-4500-8643-2E6611F9EB6A}">
      <dgm:prSet phldrT="[Текст]" custT="1"/>
      <dgm:spPr>
        <a:solidFill>
          <a:schemeClr val="bg1"/>
        </a:solidFill>
        <a:ln>
          <a:solidFill>
            <a:schemeClr val="bg1"/>
          </a:solidFill>
        </a:ln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1600" b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Методическая служба на базе опорных школ</a:t>
          </a:r>
          <a:endParaRPr lang="ru-RU" sz="1600" b="1" dirty="0">
            <a:solidFill>
              <a:schemeClr val="accent3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751ED09-2700-4C8D-884E-60FDD21AFFC2}" type="parTrans" cxnId="{D559B78A-092B-4D2F-B03F-EB97DF5F2C29}">
      <dgm:prSet/>
      <dgm:spPr/>
      <dgm:t>
        <a:bodyPr/>
        <a:lstStyle/>
        <a:p>
          <a:endParaRPr lang="ru-RU"/>
        </a:p>
      </dgm:t>
    </dgm:pt>
    <dgm:pt modelId="{227688DF-D9FB-4CAA-B0FA-5CC151615260}" type="sibTrans" cxnId="{D559B78A-092B-4D2F-B03F-EB97DF5F2C29}">
      <dgm:prSet/>
      <dgm:spPr/>
      <dgm:t>
        <a:bodyPr/>
        <a:lstStyle/>
        <a:p>
          <a:endParaRPr lang="ru-RU"/>
        </a:p>
      </dgm:t>
    </dgm:pt>
    <dgm:pt modelId="{EF64429D-388F-44EB-8F81-64A4653F28F3}">
      <dgm:prSet phldrT="[Текст]" custT="1"/>
      <dgm:spPr>
        <a:solidFill>
          <a:schemeClr val="bg1">
            <a:alpha val="90000"/>
          </a:schemeClr>
        </a:solidFill>
        <a:ln>
          <a:solidFill>
            <a:schemeClr val="bg1">
              <a:alpha val="90000"/>
            </a:schemeClr>
          </a:solidFill>
        </a:ln>
        <a:effectLst/>
      </dgm:spPr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МБОУ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Бай-Хаакская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СОШ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7D4FE1CB-AD4D-40A3-B825-F76B70035E49}" type="parTrans" cxnId="{8D779DBD-A88B-4984-BE52-A3365A83B44A}">
      <dgm:prSet/>
      <dgm:spPr/>
      <dgm:t>
        <a:bodyPr/>
        <a:lstStyle/>
        <a:p>
          <a:endParaRPr lang="ru-RU"/>
        </a:p>
      </dgm:t>
    </dgm:pt>
    <dgm:pt modelId="{D738818B-83AC-4B52-9D8B-641F2C5B110F}" type="sibTrans" cxnId="{8D779DBD-A88B-4984-BE52-A3365A83B44A}">
      <dgm:prSet/>
      <dgm:spPr/>
      <dgm:t>
        <a:bodyPr/>
        <a:lstStyle/>
        <a:p>
          <a:endParaRPr lang="ru-RU"/>
        </a:p>
      </dgm:t>
    </dgm:pt>
    <dgm:pt modelId="{44A99E3F-6147-4D62-8CED-29C19FE9B971}">
      <dgm:prSet custT="1"/>
      <dgm:spPr>
        <a:solidFill>
          <a:schemeClr val="bg1">
            <a:alpha val="90000"/>
          </a:schemeClr>
        </a:solidFill>
        <a:ln>
          <a:solidFill>
            <a:schemeClr val="bg1">
              <a:alpha val="90000"/>
            </a:schemeClr>
          </a:solidFill>
        </a:ln>
        <a:effectLst/>
      </dgm:spPr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2.Дзун-Хемчикский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кожуун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52580CD8-0581-47BE-A0E9-3EAA4900E05E}" type="parTrans" cxnId="{E097C88E-3F87-4B24-A8CD-560DD299504B}">
      <dgm:prSet/>
      <dgm:spPr/>
      <dgm:t>
        <a:bodyPr/>
        <a:lstStyle/>
        <a:p>
          <a:endParaRPr lang="ru-RU"/>
        </a:p>
      </dgm:t>
    </dgm:pt>
    <dgm:pt modelId="{E786AB59-53A1-4B17-98DD-9EBEAD74F1D3}" type="sibTrans" cxnId="{E097C88E-3F87-4B24-A8CD-560DD299504B}">
      <dgm:prSet/>
      <dgm:spPr/>
      <dgm:t>
        <a:bodyPr/>
        <a:lstStyle/>
        <a:p>
          <a:endParaRPr lang="ru-RU"/>
        </a:p>
      </dgm:t>
    </dgm:pt>
    <dgm:pt modelId="{927B2940-4BE8-44AB-AC42-B4E562238B3A}">
      <dgm:prSet custT="1"/>
      <dgm:spPr>
        <a:solidFill>
          <a:schemeClr val="bg1">
            <a:alpha val="90000"/>
          </a:schemeClr>
        </a:solidFill>
        <a:ln>
          <a:solidFill>
            <a:schemeClr val="bg1">
              <a:alpha val="90000"/>
            </a:schemeClr>
          </a:solidFill>
        </a:ln>
        <a:effectLst/>
      </dgm:spPr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3.Каа-Хемский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кожуун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E2634121-BEEB-417A-AD2F-1C925596545A}" type="parTrans" cxnId="{5B8578E6-FC9F-4F2E-A6DB-941CE3FFB05B}">
      <dgm:prSet/>
      <dgm:spPr/>
      <dgm:t>
        <a:bodyPr/>
        <a:lstStyle/>
        <a:p>
          <a:endParaRPr lang="ru-RU"/>
        </a:p>
      </dgm:t>
    </dgm:pt>
    <dgm:pt modelId="{C6857FEB-55A2-4FB7-ACFF-6B6B39215BD2}" type="sibTrans" cxnId="{5B8578E6-FC9F-4F2E-A6DB-941CE3FFB05B}">
      <dgm:prSet/>
      <dgm:spPr/>
      <dgm:t>
        <a:bodyPr/>
        <a:lstStyle/>
        <a:p>
          <a:endParaRPr lang="ru-RU"/>
        </a:p>
      </dgm:t>
    </dgm:pt>
    <dgm:pt modelId="{C251A287-0FB2-4B52-8400-4867EC35BC12}">
      <dgm:prSet custT="1"/>
      <dgm:spPr>
        <a:solidFill>
          <a:schemeClr val="bg1">
            <a:alpha val="90000"/>
          </a:schemeClr>
        </a:solidFill>
        <a:ln>
          <a:solidFill>
            <a:schemeClr val="bg1">
              <a:alpha val="90000"/>
            </a:schemeClr>
          </a:solidFill>
        </a:ln>
        <a:effectLst/>
      </dgm:spPr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4.Кызылский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кожуун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CA71E343-E44F-4D20-8A3C-46F3E154451A}" type="parTrans" cxnId="{133E9973-811C-486C-9A9A-F4A4F8698349}">
      <dgm:prSet/>
      <dgm:spPr/>
      <dgm:t>
        <a:bodyPr/>
        <a:lstStyle/>
        <a:p>
          <a:endParaRPr lang="ru-RU"/>
        </a:p>
      </dgm:t>
    </dgm:pt>
    <dgm:pt modelId="{086640B1-9CD1-4090-8CE6-06CB07A0E8D5}" type="sibTrans" cxnId="{133E9973-811C-486C-9A9A-F4A4F8698349}">
      <dgm:prSet/>
      <dgm:spPr/>
      <dgm:t>
        <a:bodyPr/>
        <a:lstStyle/>
        <a:p>
          <a:endParaRPr lang="ru-RU"/>
        </a:p>
      </dgm:t>
    </dgm:pt>
    <dgm:pt modelId="{FDA02150-FD7E-4A5D-8FAC-A84014D30C93}">
      <dgm:prSet custT="1"/>
      <dgm:spPr>
        <a:solidFill>
          <a:schemeClr val="bg1">
            <a:alpha val="90000"/>
          </a:schemeClr>
        </a:solidFill>
        <a:ln>
          <a:solidFill>
            <a:schemeClr val="bg1">
              <a:alpha val="90000"/>
            </a:schemeClr>
          </a:solidFill>
        </a:ln>
        <a:effectLst/>
      </dgm:spPr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5.Монгун-Тайгинский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кожуун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A5AC47DC-3E59-429C-85CC-84BD62695C85}" type="parTrans" cxnId="{A054AF4F-4AF8-4E0D-996C-82F560926010}">
      <dgm:prSet/>
      <dgm:spPr/>
      <dgm:t>
        <a:bodyPr/>
        <a:lstStyle/>
        <a:p>
          <a:endParaRPr lang="ru-RU"/>
        </a:p>
      </dgm:t>
    </dgm:pt>
    <dgm:pt modelId="{70A451AF-2080-4ED4-AD59-B2B187424012}" type="sibTrans" cxnId="{A054AF4F-4AF8-4E0D-996C-82F560926010}">
      <dgm:prSet/>
      <dgm:spPr/>
      <dgm:t>
        <a:bodyPr/>
        <a:lstStyle/>
        <a:p>
          <a:endParaRPr lang="ru-RU"/>
        </a:p>
      </dgm:t>
    </dgm:pt>
    <dgm:pt modelId="{760A2A19-175E-44FB-A058-0B89FF5C0896}">
      <dgm:prSet custT="1"/>
      <dgm:spPr>
        <a:solidFill>
          <a:schemeClr val="bg1">
            <a:alpha val="90000"/>
          </a:schemeClr>
        </a:solidFill>
        <a:ln>
          <a:solidFill>
            <a:schemeClr val="bg1">
              <a:alpha val="90000"/>
            </a:schemeClr>
          </a:solidFill>
        </a:ln>
        <a:effectLst/>
      </dgm:spPr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6.Тоджинский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кожуун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EFC379FF-2E21-442C-8ED6-BF9AA006484A}" type="parTrans" cxnId="{E6CE0783-997B-4939-9269-352F10BCEDBA}">
      <dgm:prSet/>
      <dgm:spPr/>
      <dgm:t>
        <a:bodyPr/>
        <a:lstStyle/>
        <a:p>
          <a:endParaRPr lang="ru-RU"/>
        </a:p>
      </dgm:t>
    </dgm:pt>
    <dgm:pt modelId="{D57CBF08-ED8C-4344-9B3A-8F99C20CC16C}" type="sibTrans" cxnId="{E6CE0783-997B-4939-9269-352F10BCEDBA}">
      <dgm:prSet/>
      <dgm:spPr/>
      <dgm:t>
        <a:bodyPr/>
        <a:lstStyle/>
        <a:p>
          <a:endParaRPr lang="ru-RU"/>
        </a:p>
      </dgm:t>
    </dgm:pt>
    <dgm:pt modelId="{64407141-5020-4738-B5AF-3BB352B093BE}">
      <dgm:prSet custT="1"/>
      <dgm:spPr>
        <a:solidFill>
          <a:schemeClr val="bg1">
            <a:alpha val="90000"/>
          </a:schemeClr>
        </a:solidFill>
        <a:ln>
          <a:solidFill>
            <a:schemeClr val="bg1">
              <a:alpha val="90000"/>
            </a:schemeClr>
          </a:solidFill>
        </a:ln>
        <a:effectLst/>
      </dgm:spPr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7.Улуг-Хемский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кожуун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CDD8B6B9-972D-40C9-9CA6-FD74972139AF}" type="parTrans" cxnId="{7D3809CC-BF1C-41B1-9B1A-8B3B02B453F7}">
      <dgm:prSet/>
      <dgm:spPr/>
      <dgm:t>
        <a:bodyPr/>
        <a:lstStyle/>
        <a:p>
          <a:endParaRPr lang="ru-RU"/>
        </a:p>
      </dgm:t>
    </dgm:pt>
    <dgm:pt modelId="{99F13D48-FF8C-42EA-8836-E0DA8B0AB7C5}" type="sibTrans" cxnId="{7D3809CC-BF1C-41B1-9B1A-8B3B02B453F7}">
      <dgm:prSet/>
      <dgm:spPr/>
      <dgm:t>
        <a:bodyPr/>
        <a:lstStyle/>
        <a:p>
          <a:endParaRPr lang="ru-RU"/>
        </a:p>
      </dgm:t>
    </dgm:pt>
    <dgm:pt modelId="{3FC4F923-094F-4AE0-A73B-42A7E88C02C1}">
      <dgm:prSet custT="1"/>
      <dgm:spPr>
        <a:solidFill>
          <a:schemeClr val="bg1">
            <a:alpha val="90000"/>
          </a:schemeClr>
        </a:solidFill>
        <a:ln>
          <a:solidFill>
            <a:schemeClr val="bg1">
              <a:alpha val="90000"/>
            </a:schemeClr>
          </a:solidFill>
        </a:ln>
        <a:effectLst/>
      </dgm:spPr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8.г.Ак-Довурак</a:t>
          </a:r>
          <a:endParaRPr lang="ru-RU" sz="1200" dirty="0"/>
        </a:p>
      </dgm:t>
    </dgm:pt>
    <dgm:pt modelId="{71708194-260D-4B30-882B-75BFB264DEF3}" type="parTrans" cxnId="{42A161A7-6DBF-4896-B6BE-F4952EF4A44A}">
      <dgm:prSet/>
      <dgm:spPr/>
      <dgm:t>
        <a:bodyPr/>
        <a:lstStyle/>
        <a:p>
          <a:endParaRPr lang="ru-RU"/>
        </a:p>
      </dgm:t>
    </dgm:pt>
    <dgm:pt modelId="{708686B2-B917-4D82-8761-35F4603FFD45}" type="sibTrans" cxnId="{42A161A7-6DBF-4896-B6BE-F4952EF4A44A}">
      <dgm:prSet/>
      <dgm:spPr/>
      <dgm:t>
        <a:bodyPr/>
        <a:lstStyle/>
        <a:p>
          <a:endParaRPr lang="ru-RU"/>
        </a:p>
      </dgm:t>
    </dgm:pt>
    <dgm:pt modelId="{EF0534B9-2C4D-4374-9918-8328BE1E187B}">
      <dgm:prSet custT="1"/>
      <dgm:spPr>
        <a:solidFill>
          <a:schemeClr val="bg1">
            <a:alpha val="90000"/>
          </a:schemeClr>
        </a:solidFill>
        <a:ln>
          <a:solidFill>
            <a:schemeClr val="bg1">
              <a:alpha val="90000"/>
            </a:schemeClr>
          </a:solidFill>
        </a:ln>
        <a:effectLst/>
      </dgm:spPr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1.Бай-Тайгинскй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кожуун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E7446344-CD7B-42C6-B983-AC2A92E0C65E}" type="parTrans" cxnId="{5859AC8C-4FAF-45F3-8118-6BC90E769359}">
      <dgm:prSet/>
      <dgm:spPr/>
      <dgm:t>
        <a:bodyPr/>
        <a:lstStyle/>
        <a:p>
          <a:endParaRPr lang="ru-RU"/>
        </a:p>
      </dgm:t>
    </dgm:pt>
    <dgm:pt modelId="{E35E8223-0649-40AD-8F2A-663047339624}" type="sibTrans" cxnId="{5859AC8C-4FAF-45F3-8118-6BC90E769359}">
      <dgm:prSet/>
      <dgm:spPr/>
      <dgm:t>
        <a:bodyPr/>
        <a:lstStyle/>
        <a:p>
          <a:endParaRPr lang="ru-RU"/>
        </a:p>
      </dgm:t>
    </dgm:pt>
    <dgm:pt modelId="{411A697A-B839-4A06-84BD-DE475A212FFB}">
      <dgm:prSet custT="1"/>
      <dgm:spPr>
        <a:solidFill>
          <a:schemeClr val="bg1">
            <a:alpha val="90000"/>
          </a:schemeClr>
        </a:solidFill>
        <a:ln>
          <a:solidFill>
            <a:schemeClr val="bg1">
              <a:alpha val="90000"/>
            </a:schemeClr>
          </a:solidFill>
        </a:ln>
        <a:effectLst/>
      </dgm:spPr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2.Пий-Хемский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кожуун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9B3D531C-4ED7-48A5-95B7-0320D7D68AF2}" type="parTrans" cxnId="{143A4F4E-1FE4-413F-B1AF-FC7830BB5B8F}">
      <dgm:prSet/>
      <dgm:spPr/>
      <dgm:t>
        <a:bodyPr/>
        <a:lstStyle/>
        <a:p>
          <a:endParaRPr lang="ru-RU"/>
        </a:p>
      </dgm:t>
    </dgm:pt>
    <dgm:pt modelId="{8DB3007D-DF9E-4755-8664-227F6CF4FC51}" type="sibTrans" cxnId="{143A4F4E-1FE4-413F-B1AF-FC7830BB5B8F}">
      <dgm:prSet/>
      <dgm:spPr/>
      <dgm:t>
        <a:bodyPr/>
        <a:lstStyle/>
        <a:p>
          <a:endParaRPr lang="ru-RU"/>
        </a:p>
      </dgm:t>
    </dgm:pt>
    <dgm:pt modelId="{1B0FCC05-6ECF-48E4-9433-E67E202E4C33}">
      <dgm:prSet custT="1"/>
      <dgm:spPr>
        <a:solidFill>
          <a:schemeClr val="bg1">
            <a:alpha val="90000"/>
          </a:schemeClr>
        </a:solidFill>
        <a:ln>
          <a:solidFill>
            <a:schemeClr val="bg1">
              <a:alpha val="90000"/>
            </a:schemeClr>
          </a:solidFill>
        </a:ln>
        <a:effectLst/>
      </dgm:spPr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3.Сут-Хольский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кожуун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BAEBBB73-2BBF-4CC1-983C-E987BFE1A561}" type="parTrans" cxnId="{EF50E68F-560D-40C1-B76B-3EB5664020CE}">
      <dgm:prSet/>
      <dgm:spPr/>
      <dgm:t>
        <a:bodyPr/>
        <a:lstStyle/>
        <a:p>
          <a:endParaRPr lang="ru-RU"/>
        </a:p>
      </dgm:t>
    </dgm:pt>
    <dgm:pt modelId="{FB747E0E-6CC4-43A0-BCA6-76355C8676C1}" type="sibTrans" cxnId="{EF50E68F-560D-40C1-B76B-3EB5664020CE}">
      <dgm:prSet/>
      <dgm:spPr/>
      <dgm:t>
        <a:bodyPr/>
        <a:lstStyle/>
        <a:p>
          <a:endParaRPr lang="ru-RU"/>
        </a:p>
      </dgm:t>
    </dgm:pt>
    <dgm:pt modelId="{EE89C761-3B5C-4D94-B257-488D06877687}">
      <dgm:prSet custT="1"/>
      <dgm:spPr>
        <a:solidFill>
          <a:schemeClr val="bg1">
            <a:alpha val="90000"/>
          </a:schemeClr>
        </a:solidFill>
        <a:ln>
          <a:solidFill>
            <a:schemeClr val="bg1">
              <a:alpha val="90000"/>
            </a:schemeClr>
          </a:solidFill>
        </a:ln>
        <a:effectLst/>
      </dgm:spPr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4.Тес-Хемский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кожуун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3B0E730E-F088-487A-BC97-1B0311BEFA04}" type="parTrans" cxnId="{618D40AE-FF9D-4F2D-8D41-8DCAA125781C}">
      <dgm:prSet/>
      <dgm:spPr/>
      <dgm:t>
        <a:bodyPr/>
        <a:lstStyle/>
        <a:p>
          <a:endParaRPr lang="ru-RU"/>
        </a:p>
      </dgm:t>
    </dgm:pt>
    <dgm:pt modelId="{37254813-AE3C-4264-B19B-556BB96790E7}" type="sibTrans" cxnId="{618D40AE-FF9D-4F2D-8D41-8DCAA125781C}">
      <dgm:prSet/>
      <dgm:spPr/>
      <dgm:t>
        <a:bodyPr/>
        <a:lstStyle/>
        <a:p>
          <a:endParaRPr lang="ru-RU"/>
        </a:p>
      </dgm:t>
    </dgm:pt>
    <dgm:pt modelId="{7A8248F3-3F63-4FBC-B8D7-F40EFC1E4F72}">
      <dgm:prSet custT="1"/>
      <dgm:spPr>
        <a:solidFill>
          <a:schemeClr val="bg1">
            <a:alpha val="90000"/>
          </a:schemeClr>
        </a:solidFill>
        <a:ln>
          <a:solidFill>
            <a:schemeClr val="bg1">
              <a:alpha val="90000"/>
            </a:schemeClr>
          </a:solidFill>
        </a:ln>
        <a:effectLst/>
      </dgm:spPr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5.Чаа-Хольский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кожуун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55060C62-1A72-426C-AC3B-91052E948512}" type="parTrans" cxnId="{84402308-3788-4BEE-98EF-4861F15C699F}">
      <dgm:prSet/>
      <dgm:spPr/>
      <dgm:t>
        <a:bodyPr/>
        <a:lstStyle/>
        <a:p>
          <a:endParaRPr lang="ru-RU"/>
        </a:p>
      </dgm:t>
    </dgm:pt>
    <dgm:pt modelId="{59F877E8-F916-4B89-AECB-CA8A471797FA}" type="sibTrans" cxnId="{84402308-3788-4BEE-98EF-4861F15C699F}">
      <dgm:prSet/>
      <dgm:spPr/>
      <dgm:t>
        <a:bodyPr/>
        <a:lstStyle/>
        <a:p>
          <a:endParaRPr lang="ru-RU"/>
        </a:p>
      </dgm:t>
    </dgm:pt>
    <dgm:pt modelId="{7C14FFB9-7F28-48D0-8654-3E949D8D003F}">
      <dgm:prSet phldrT="[Текст]" custT="1"/>
      <dgm:spPr>
        <a:solidFill>
          <a:schemeClr val="bg1">
            <a:alpha val="90000"/>
          </a:schemeClr>
        </a:solidFill>
        <a:ln>
          <a:solidFill>
            <a:schemeClr val="bg1">
              <a:alpha val="90000"/>
            </a:schemeClr>
          </a:solidFill>
        </a:ln>
        <a:effectLst/>
      </dgm:spPr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1.Барун-Хемчикский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кожуун</a:t>
          </a:r>
          <a:endParaRPr lang="ru-RU" sz="1200" dirty="0"/>
        </a:p>
      </dgm:t>
    </dgm:pt>
    <dgm:pt modelId="{65037AC2-6A2E-4C96-85CD-6FDB0EDEA41E}" type="parTrans" cxnId="{D5CE59FC-4EA3-432A-A372-8DAC52A46004}">
      <dgm:prSet/>
      <dgm:spPr/>
      <dgm:t>
        <a:bodyPr/>
        <a:lstStyle/>
        <a:p>
          <a:endParaRPr lang="ru-RU"/>
        </a:p>
      </dgm:t>
    </dgm:pt>
    <dgm:pt modelId="{6422ED4D-10AC-4DBC-9501-4CD763BC5797}" type="sibTrans" cxnId="{D5CE59FC-4EA3-432A-A372-8DAC52A46004}">
      <dgm:prSet/>
      <dgm:spPr/>
      <dgm:t>
        <a:bodyPr/>
        <a:lstStyle/>
        <a:p>
          <a:endParaRPr lang="ru-RU"/>
        </a:p>
      </dgm:t>
    </dgm:pt>
    <dgm:pt modelId="{20ED41B9-BC0E-4C3C-BCB4-22CD749C3C80}">
      <dgm:prSet phldrT="[Текст]" custT="1"/>
      <dgm:spPr>
        <a:solidFill>
          <a:schemeClr val="bg1">
            <a:alpha val="90000"/>
          </a:schemeClr>
        </a:solidFill>
        <a:ln>
          <a:solidFill>
            <a:schemeClr val="bg1">
              <a:alpha val="90000"/>
            </a:schemeClr>
          </a:solidFill>
        </a:ln>
        <a:effectLst/>
      </dgm:spPr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МБОУ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Хову-Аксынская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СОШ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F929B71F-154F-47E1-BF61-9D78A688F5A7}" type="parTrans" cxnId="{CBA9A0D8-BCB6-44A2-BF2D-7E1C3062FA21}">
      <dgm:prSet/>
      <dgm:spPr/>
      <dgm:t>
        <a:bodyPr/>
        <a:lstStyle/>
        <a:p>
          <a:endParaRPr lang="ru-RU"/>
        </a:p>
      </dgm:t>
    </dgm:pt>
    <dgm:pt modelId="{AF96B941-7E2A-420B-B746-42C296BCC7A3}" type="sibTrans" cxnId="{CBA9A0D8-BCB6-44A2-BF2D-7E1C3062FA21}">
      <dgm:prSet/>
      <dgm:spPr/>
      <dgm:t>
        <a:bodyPr/>
        <a:lstStyle/>
        <a:p>
          <a:endParaRPr lang="ru-RU"/>
        </a:p>
      </dgm:t>
    </dgm:pt>
    <dgm:pt modelId="{E63614B9-3282-4C7A-B2BE-ADE162321FB0}">
      <dgm:prSet phldrT="[Текст]" custT="1"/>
      <dgm:spPr>
        <a:solidFill>
          <a:schemeClr val="bg1">
            <a:alpha val="90000"/>
          </a:schemeClr>
        </a:solidFill>
        <a:ln>
          <a:solidFill>
            <a:schemeClr val="bg1">
              <a:alpha val="90000"/>
            </a:schemeClr>
          </a:solidFill>
        </a:ln>
        <a:effectLst/>
      </dgm:spPr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МБОУ СОШ №17 г.Кызыла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AEFF33D7-296A-48DF-ACDC-FE5219C517A5}" type="parTrans" cxnId="{C04A38DA-3555-437D-9277-822EB905CB09}">
      <dgm:prSet/>
      <dgm:spPr/>
      <dgm:t>
        <a:bodyPr/>
        <a:lstStyle/>
        <a:p>
          <a:endParaRPr lang="ru-RU"/>
        </a:p>
      </dgm:t>
    </dgm:pt>
    <dgm:pt modelId="{AEA29841-E79B-49CB-83C6-7826D8EBB244}" type="sibTrans" cxnId="{C04A38DA-3555-437D-9277-822EB905CB09}">
      <dgm:prSet/>
      <dgm:spPr/>
      <dgm:t>
        <a:bodyPr/>
        <a:lstStyle/>
        <a:p>
          <a:endParaRPr lang="ru-RU"/>
        </a:p>
      </dgm:t>
    </dgm:pt>
    <dgm:pt modelId="{F3F77FC9-C70E-40E6-9530-0A35611FCA5E}" type="pres">
      <dgm:prSet presAssocID="{D3C6D936-9AA1-414A-89BA-0DECF447BE9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C6166B2-C6ED-429F-B45D-4FF6CE226DC0}" type="pres">
      <dgm:prSet presAssocID="{E70CFB89-2E20-4ACD-9D37-0983033916E7}" presName="composite" presStyleCnt="0"/>
      <dgm:spPr/>
    </dgm:pt>
    <dgm:pt modelId="{0480C97E-1F6F-46CD-989D-0E47862F930C}" type="pres">
      <dgm:prSet presAssocID="{E70CFB89-2E20-4ACD-9D37-0983033916E7}" presName="parTx" presStyleLbl="alignNode1" presStyleIdx="0" presStyleCnt="2" custScaleX="117154" custScaleY="93217" custLinFactNeighborX="3415" custLinFactNeighborY="-7358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E2E6DF-AF52-48EC-A703-6E85AAE97B10}" type="pres">
      <dgm:prSet presAssocID="{E70CFB89-2E20-4ACD-9D37-0983033916E7}" presName="desTx" presStyleLbl="alignAccFollowNode1" presStyleIdx="0" presStyleCnt="2" custScaleX="117775" custScaleY="92011" custLinFactNeighborX="3601" custLinFactNeighborY="1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90B67E-C4D1-444F-9C15-FFA16F238FDA}" type="pres">
      <dgm:prSet presAssocID="{8375A1C3-B69D-46A6-9618-260A92B5FCEC}" presName="space" presStyleCnt="0"/>
      <dgm:spPr/>
    </dgm:pt>
    <dgm:pt modelId="{90EB06BE-E3A8-4584-84C8-EAF0761B0846}" type="pres">
      <dgm:prSet presAssocID="{4D896A98-CEDD-4500-8643-2E6611F9EB6A}" presName="composite" presStyleCnt="0"/>
      <dgm:spPr/>
    </dgm:pt>
    <dgm:pt modelId="{F2153453-C4A0-4C87-BE9C-A28F46F0DCF0}" type="pres">
      <dgm:prSet presAssocID="{4D896A98-CEDD-4500-8643-2E6611F9EB6A}" presName="parTx" presStyleLbl="alignNode1" presStyleIdx="1" presStyleCnt="2" custScaleX="98678" custScaleY="90024" custLinFactY="-100000" custLinFactNeighborX="-2754" custLinFactNeighborY="-13197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0574EE-7BF9-46BA-8D77-7489FAE9BB18}" type="pres">
      <dgm:prSet presAssocID="{4D896A98-CEDD-4500-8643-2E6611F9EB6A}" presName="desTx" presStyleLbl="alignAccFollowNode1" presStyleIdx="1" presStyleCnt="2" custScaleX="106166" custScaleY="87906" custLinFactNeighborX="426" custLinFactNeighborY="-123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456BAA-909D-4870-9235-52B281E93B96}" type="presOf" srcId="{EF0534B9-2C4D-4374-9918-8328BE1E187B}" destId="{58E2E6DF-AF52-48EC-A703-6E85AAE97B10}" srcOrd="0" destOrd="10" presId="urn:microsoft.com/office/officeart/2005/8/layout/hList1"/>
    <dgm:cxn modelId="{D5CE59FC-4EA3-432A-A372-8DAC52A46004}" srcId="{E70CFB89-2E20-4ACD-9D37-0983033916E7}" destId="{7C14FFB9-7F28-48D0-8654-3E949D8D003F}" srcOrd="1" destOrd="0" parTransId="{65037AC2-6A2E-4C96-85CD-6FDB0EDEA41E}" sibTransId="{6422ED4D-10AC-4DBC-9501-4CD763BC5797}"/>
    <dgm:cxn modelId="{E113651D-1276-4EC1-97C3-5F523BE134C7}" type="presOf" srcId="{64407141-5020-4738-B5AF-3BB352B093BE}" destId="{58E2E6DF-AF52-48EC-A703-6E85AAE97B10}" srcOrd="0" destOrd="7" presId="urn:microsoft.com/office/officeart/2005/8/layout/hList1"/>
    <dgm:cxn modelId="{57E40FB1-696A-4C39-9C64-513031E95922}" type="presOf" srcId="{411A697A-B839-4A06-84BD-DE475A212FFB}" destId="{58E2E6DF-AF52-48EC-A703-6E85AAE97B10}" srcOrd="0" destOrd="11" presId="urn:microsoft.com/office/officeart/2005/8/layout/hList1"/>
    <dgm:cxn modelId="{4554ACE4-8E66-4732-B25E-F35D2F82D5E0}" srcId="{E70CFB89-2E20-4ACD-9D37-0983033916E7}" destId="{B9F6A9D2-D5DE-4C80-AF70-FF3C23B4F7B3}" srcOrd="9" destOrd="0" parTransId="{39B80634-F1A8-43AE-B6BD-68E73E5EB29C}" sibTransId="{4BCF5598-2455-4AFC-8104-9B6DC4EB609D}"/>
    <dgm:cxn modelId="{F6201517-871B-45A9-A837-D33E2BBCAC8B}" type="presOf" srcId="{7A8248F3-3F63-4FBC-B8D7-F40EFC1E4F72}" destId="{58E2E6DF-AF52-48EC-A703-6E85AAE97B10}" srcOrd="0" destOrd="14" presId="urn:microsoft.com/office/officeart/2005/8/layout/hList1"/>
    <dgm:cxn modelId="{A054AF4F-4AF8-4E0D-996C-82F560926010}" srcId="{E70CFB89-2E20-4ACD-9D37-0983033916E7}" destId="{FDA02150-FD7E-4A5D-8FAC-A84014D30C93}" srcOrd="5" destOrd="0" parTransId="{A5AC47DC-3E59-429C-85CC-84BD62695C85}" sibTransId="{70A451AF-2080-4ED4-AD59-B2B187424012}"/>
    <dgm:cxn modelId="{618D40AE-FF9D-4F2D-8D41-8DCAA125781C}" srcId="{E70CFB89-2E20-4ACD-9D37-0983033916E7}" destId="{EE89C761-3B5C-4D94-B257-488D06877687}" srcOrd="13" destOrd="0" parTransId="{3B0E730E-F088-487A-BC97-1B0311BEFA04}" sibTransId="{37254813-AE3C-4264-B19B-556BB96790E7}"/>
    <dgm:cxn modelId="{FD4FBA7C-7672-4A64-9266-B181C96DB8D7}" srcId="{E70CFB89-2E20-4ACD-9D37-0983033916E7}" destId="{30A17805-275D-40BF-8B21-7887EC9E591B}" srcOrd="0" destOrd="0" parTransId="{507C43B7-7DA9-47DF-8606-7CBB6DEF985A}" sibTransId="{88084CBF-05C1-4A50-8409-1939CE76307B}"/>
    <dgm:cxn modelId="{133E9973-811C-486C-9A9A-F4A4F8698349}" srcId="{E70CFB89-2E20-4ACD-9D37-0983033916E7}" destId="{C251A287-0FB2-4B52-8400-4867EC35BC12}" srcOrd="4" destOrd="0" parTransId="{CA71E343-E44F-4D20-8A3C-46F3E154451A}" sibTransId="{086640B1-9CD1-4090-8CE6-06CB07A0E8D5}"/>
    <dgm:cxn modelId="{DA99E09E-E7AB-47B5-A4D7-14E47F873506}" type="presOf" srcId="{FDA02150-FD7E-4A5D-8FAC-A84014D30C93}" destId="{58E2E6DF-AF52-48EC-A703-6E85AAE97B10}" srcOrd="0" destOrd="5" presId="urn:microsoft.com/office/officeart/2005/8/layout/hList1"/>
    <dgm:cxn modelId="{E097C88E-3F87-4B24-A8CD-560DD299504B}" srcId="{E70CFB89-2E20-4ACD-9D37-0983033916E7}" destId="{44A99E3F-6147-4D62-8CED-29C19FE9B971}" srcOrd="2" destOrd="0" parTransId="{52580CD8-0581-47BE-A0E9-3EAA4900E05E}" sibTransId="{E786AB59-53A1-4B17-98DD-9EBEAD74F1D3}"/>
    <dgm:cxn modelId="{7FAA8120-757F-4284-9BD4-006A8348EB05}" type="presOf" srcId="{B9F6A9D2-D5DE-4C80-AF70-FF3C23B4F7B3}" destId="{58E2E6DF-AF52-48EC-A703-6E85AAE97B10}" srcOrd="0" destOrd="9" presId="urn:microsoft.com/office/officeart/2005/8/layout/hList1"/>
    <dgm:cxn modelId="{1AC48B3B-2729-4E0C-AEDE-339FA76ACF59}" type="presOf" srcId="{C251A287-0FB2-4B52-8400-4867EC35BC12}" destId="{58E2E6DF-AF52-48EC-A703-6E85AAE97B10}" srcOrd="0" destOrd="4" presId="urn:microsoft.com/office/officeart/2005/8/layout/hList1"/>
    <dgm:cxn modelId="{D559B78A-092B-4D2F-B03F-EB97DF5F2C29}" srcId="{D3C6D936-9AA1-414A-89BA-0DECF447BE90}" destId="{4D896A98-CEDD-4500-8643-2E6611F9EB6A}" srcOrd="1" destOrd="0" parTransId="{8751ED09-2700-4C8D-884E-60FDD21AFFC2}" sibTransId="{227688DF-D9FB-4CAA-B0FA-5CC151615260}"/>
    <dgm:cxn modelId="{F3E012BE-5D8B-4751-BF66-B2ED7DB47FD3}" type="presOf" srcId="{D3C6D936-9AA1-414A-89BA-0DECF447BE90}" destId="{F3F77FC9-C70E-40E6-9530-0A35611FCA5E}" srcOrd="0" destOrd="0" presId="urn:microsoft.com/office/officeart/2005/8/layout/hList1"/>
    <dgm:cxn modelId="{0362773F-BDA8-42E6-9CB8-D57E039BD362}" type="presOf" srcId="{3FC4F923-094F-4AE0-A73B-42A7E88C02C1}" destId="{58E2E6DF-AF52-48EC-A703-6E85AAE97B10}" srcOrd="0" destOrd="8" presId="urn:microsoft.com/office/officeart/2005/8/layout/hList1"/>
    <dgm:cxn modelId="{EAB846E6-193B-4103-A9F2-4439A1DCBE8D}" type="presOf" srcId="{927B2940-4BE8-44AB-AC42-B4E562238B3A}" destId="{58E2E6DF-AF52-48EC-A703-6E85AAE97B10}" srcOrd="0" destOrd="3" presId="urn:microsoft.com/office/officeart/2005/8/layout/hList1"/>
    <dgm:cxn modelId="{D7B935D6-3E42-435F-B69E-C0EBD7CDB8E1}" type="presOf" srcId="{EF64429D-388F-44EB-8F81-64A4653F28F3}" destId="{F30574EE-7BF9-46BA-8D77-7489FAE9BB18}" srcOrd="0" destOrd="0" presId="urn:microsoft.com/office/officeart/2005/8/layout/hList1"/>
    <dgm:cxn modelId="{2866ACAE-5F48-4EC5-A3B0-E1B677D60D76}" type="presOf" srcId="{20ED41B9-BC0E-4C3C-BCB4-22CD749C3C80}" destId="{F30574EE-7BF9-46BA-8D77-7489FAE9BB18}" srcOrd="0" destOrd="1" presId="urn:microsoft.com/office/officeart/2005/8/layout/hList1"/>
    <dgm:cxn modelId="{6657C515-264B-4E79-B9DA-F4BC192D92B8}" type="presOf" srcId="{7C14FFB9-7F28-48D0-8654-3E949D8D003F}" destId="{58E2E6DF-AF52-48EC-A703-6E85AAE97B10}" srcOrd="0" destOrd="1" presId="urn:microsoft.com/office/officeart/2005/8/layout/hList1"/>
    <dgm:cxn modelId="{02049760-6890-4CBC-8824-8D4C09E6397D}" type="presOf" srcId="{1B0FCC05-6ECF-48E4-9433-E67E202E4C33}" destId="{58E2E6DF-AF52-48EC-A703-6E85AAE97B10}" srcOrd="0" destOrd="12" presId="urn:microsoft.com/office/officeart/2005/8/layout/hList1"/>
    <dgm:cxn modelId="{58B33BAE-3534-477D-8818-B697D588E8F2}" type="presOf" srcId="{E70CFB89-2E20-4ACD-9D37-0983033916E7}" destId="{0480C97E-1F6F-46CD-989D-0E47862F930C}" srcOrd="0" destOrd="0" presId="urn:microsoft.com/office/officeart/2005/8/layout/hList1"/>
    <dgm:cxn modelId="{E6CE0783-997B-4939-9269-352F10BCEDBA}" srcId="{E70CFB89-2E20-4ACD-9D37-0983033916E7}" destId="{760A2A19-175E-44FB-A058-0B89FF5C0896}" srcOrd="6" destOrd="0" parTransId="{EFC379FF-2E21-442C-8ED6-BF9AA006484A}" sibTransId="{D57CBF08-ED8C-4344-9B3A-8F99C20CC16C}"/>
    <dgm:cxn modelId="{6DA25B79-7939-4E93-BEEA-A00A175F99F6}" type="presOf" srcId="{44A99E3F-6147-4D62-8CED-29C19FE9B971}" destId="{58E2E6DF-AF52-48EC-A703-6E85AAE97B10}" srcOrd="0" destOrd="2" presId="urn:microsoft.com/office/officeart/2005/8/layout/hList1"/>
    <dgm:cxn modelId="{18BD74CC-87F2-4FDA-8F07-E24C9229169C}" type="presOf" srcId="{760A2A19-175E-44FB-A058-0B89FF5C0896}" destId="{58E2E6DF-AF52-48EC-A703-6E85AAE97B10}" srcOrd="0" destOrd="6" presId="urn:microsoft.com/office/officeart/2005/8/layout/hList1"/>
    <dgm:cxn modelId="{143A4F4E-1FE4-413F-B1AF-FC7830BB5B8F}" srcId="{E70CFB89-2E20-4ACD-9D37-0983033916E7}" destId="{411A697A-B839-4A06-84BD-DE475A212FFB}" srcOrd="11" destOrd="0" parTransId="{9B3D531C-4ED7-48A5-95B7-0320D7D68AF2}" sibTransId="{8DB3007D-DF9E-4755-8664-227F6CF4FC51}"/>
    <dgm:cxn modelId="{44B358EF-A944-48DC-9C81-86B822EC8E1A}" srcId="{D3C6D936-9AA1-414A-89BA-0DECF447BE90}" destId="{E70CFB89-2E20-4ACD-9D37-0983033916E7}" srcOrd="0" destOrd="0" parTransId="{C29405D1-F6D9-49B4-A515-92DE10145EDF}" sibTransId="{8375A1C3-B69D-46A6-9618-260A92B5FCEC}"/>
    <dgm:cxn modelId="{5859AC8C-4FAF-45F3-8118-6BC90E769359}" srcId="{E70CFB89-2E20-4ACD-9D37-0983033916E7}" destId="{EF0534B9-2C4D-4374-9918-8328BE1E187B}" srcOrd="10" destOrd="0" parTransId="{E7446344-CD7B-42C6-B983-AC2A92E0C65E}" sibTransId="{E35E8223-0649-40AD-8F2A-663047339624}"/>
    <dgm:cxn modelId="{10DE89A9-EAFE-46DE-A48B-B3B489E03427}" type="presOf" srcId="{30A17805-275D-40BF-8B21-7887EC9E591B}" destId="{58E2E6DF-AF52-48EC-A703-6E85AAE97B10}" srcOrd="0" destOrd="0" presId="urn:microsoft.com/office/officeart/2005/8/layout/hList1"/>
    <dgm:cxn modelId="{7D3809CC-BF1C-41B1-9B1A-8B3B02B453F7}" srcId="{E70CFB89-2E20-4ACD-9D37-0983033916E7}" destId="{64407141-5020-4738-B5AF-3BB352B093BE}" srcOrd="7" destOrd="0" parTransId="{CDD8B6B9-972D-40C9-9CA6-FD74972139AF}" sibTransId="{99F13D48-FF8C-42EA-8836-E0DA8B0AB7C5}"/>
    <dgm:cxn modelId="{42A161A7-6DBF-4896-B6BE-F4952EF4A44A}" srcId="{E70CFB89-2E20-4ACD-9D37-0983033916E7}" destId="{3FC4F923-094F-4AE0-A73B-42A7E88C02C1}" srcOrd="8" destOrd="0" parTransId="{71708194-260D-4B30-882B-75BFB264DEF3}" sibTransId="{708686B2-B917-4D82-8761-35F4603FFD45}"/>
    <dgm:cxn modelId="{34F2A3AA-1C12-4C43-A888-051AFB087B15}" type="presOf" srcId="{4D896A98-CEDD-4500-8643-2E6611F9EB6A}" destId="{F2153453-C4A0-4C87-BE9C-A28F46F0DCF0}" srcOrd="0" destOrd="0" presId="urn:microsoft.com/office/officeart/2005/8/layout/hList1"/>
    <dgm:cxn modelId="{84402308-3788-4BEE-98EF-4861F15C699F}" srcId="{E70CFB89-2E20-4ACD-9D37-0983033916E7}" destId="{7A8248F3-3F63-4FBC-B8D7-F40EFC1E4F72}" srcOrd="14" destOrd="0" parTransId="{55060C62-1A72-426C-AC3B-91052E948512}" sibTransId="{59F877E8-F916-4B89-AECB-CA8A471797FA}"/>
    <dgm:cxn modelId="{5B8578E6-FC9F-4F2E-A6DB-941CE3FFB05B}" srcId="{E70CFB89-2E20-4ACD-9D37-0983033916E7}" destId="{927B2940-4BE8-44AB-AC42-B4E562238B3A}" srcOrd="3" destOrd="0" parTransId="{E2634121-BEEB-417A-AD2F-1C925596545A}" sibTransId="{C6857FEB-55A2-4FB7-ACFF-6B6B39215BD2}"/>
    <dgm:cxn modelId="{ACF14E8C-FEB5-4504-86F0-9CEE86CC01E0}" type="presOf" srcId="{E63614B9-3282-4C7A-B2BE-ADE162321FB0}" destId="{F30574EE-7BF9-46BA-8D77-7489FAE9BB18}" srcOrd="0" destOrd="2" presId="urn:microsoft.com/office/officeart/2005/8/layout/hList1"/>
    <dgm:cxn modelId="{CBA9A0D8-BCB6-44A2-BF2D-7E1C3062FA21}" srcId="{4D896A98-CEDD-4500-8643-2E6611F9EB6A}" destId="{20ED41B9-BC0E-4C3C-BCB4-22CD749C3C80}" srcOrd="1" destOrd="0" parTransId="{F929B71F-154F-47E1-BF61-9D78A688F5A7}" sibTransId="{AF96B941-7E2A-420B-B746-42C296BCC7A3}"/>
    <dgm:cxn modelId="{96028CFA-A0D4-4156-890D-40AF8A491AA7}" type="presOf" srcId="{EE89C761-3B5C-4D94-B257-488D06877687}" destId="{58E2E6DF-AF52-48EC-A703-6E85AAE97B10}" srcOrd="0" destOrd="13" presId="urn:microsoft.com/office/officeart/2005/8/layout/hList1"/>
    <dgm:cxn modelId="{EF50E68F-560D-40C1-B76B-3EB5664020CE}" srcId="{E70CFB89-2E20-4ACD-9D37-0983033916E7}" destId="{1B0FCC05-6ECF-48E4-9433-E67E202E4C33}" srcOrd="12" destOrd="0" parTransId="{BAEBBB73-2BBF-4CC1-983C-E987BFE1A561}" sibTransId="{FB747E0E-6CC4-43A0-BCA6-76355C8676C1}"/>
    <dgm:cxn modelId="{C04A38DA-3555-437D-9277-822EB905CB09}" srcId="{4D896A98-CEDD-4500-8643-2E6611F9EB6A}" destId="{E63614B9-3282-4C7A-B2BE-ADE162321FB0}" srcOrd="2" destOrd="0" parTransId="{AEFF33D7-296A-48DF-ACDC-FE5219C517A5}" sibTransId="{AEA29841-E79B-49CB-83C6-7826D8EBB244}"/>
    <dgm:cxn modelId="{8D779DBD-A88B-4984-BE52-A3365A83B44A}" srcId="{4D896A98-CEDD-4500-8643-2E6611F9EB6A}" destId="{EF64429D-388F-44EB-8F81-64A4653F28F3}" srcOrd="0" destOrd="0" parTransId="{7D4FE1CB-AD4D-40A3-B825-F76B70035E49}" sibTransId="{D738818B-83AC-4B52-9D8B-641F2C5B110F}"/>
    <dgm:cxn modelId="{26EBB15A-5997-431D-B164-8D219117FE52}" type="presParOf" srcId="{F3F77FC9-C70E-40E6-9530-0A35611FCA5E}" destId="{5C6166B2-C6ED-429F-B45D-4FF6CE226DC0}" srcOrd="0" destOrd="0" presId="urn:microsoft.com/office/officeart/2005/8/layout/hList1"/>
    <dgm:cxn modelId="{7E574346-1D91-4D79-B203-2CC8E2CE6F4E}" type="presParOf" srcId="{5C6166B2-C6ED-429F-B45D-4FF6CE226DC0}" destId="{0480C97E-1F6F-46CD-989D-0E47862F930C}" srcOrd="0" destOrd="0" presId="urn:microsoft.com/office/officeart/2005/8/layout/hList1"/>
    <dgm:cxn modelId="{5C3FDC17-0756-4F3E-8A52-BCD7586C6C3B}" type="presParOf" srcId="{5C6166B2-C6ED-429F-B45D-4FF6CE226DC0}" destId="{58E2E6DF-AF52-48EC-A703-6E85AAE97B10}" srcOrd="1" destOrd="0" presId="urn:microsoft.com/office/officeart/2005/8/layout/hList1"/>
    <dgm:cxn modelId="{000B4097-BE42-452B-92EB-A447A7DC266F}" type="presParOf" srcId="{F3F77FC9-C70E-40E6-9530-0A35611FCA5E}" destId="{B190B67E-C4D1-444F-9C15-FFA16F238FDA}" srcOrd="1" destOrd="0" presId="urn:microsoft.com/office/officeart/2005/8/layout/hList1"/>
    <dgm:cxn modelId="{853F7354-CAD8-431D-BD93-8BA406A739C9}" type="presParOf" srcId="{F3F77FC9-C70E-40E6-9530-0A35611FCA5E}" destId="{90EB06BE-E3A8-4584-84C8-EAF0761B0846}" srcOrd="2" destOrd="0" presId="urn:microsoft.com/office/officeart/2005/8/layout/hList1"/>
    <dgm:cxn modelId="{310C17B5-92EB-45C8-9504-E5BBD7881AA9}" type="presParOf" srcId="{90EB06BE-E3A8-4584-84C8-EAF0761B0846}" destId="{F2153453-C4A0-4C87-BE9C-A28F46F0DCF0}" srcOrd="0" destOrd="0" presId="urn:microsoft.com/office/officeart/2005/8/layout/hList1"/>
    <dgm:cxn modelId="{6A8D8FEA-2AFB-4B5B-8C54-2A2E33E67512}" type="presParOf" srcId="{90EB06BE-E3A8-4584-84C8-EAF0761B0846}" destId="{F30574EE-7BF9-46BA-8D77-7489FAE9BB18}" srcOrd="1" destOrd="0" presId="urn:microsoft.com/office/officeart/2005/8/layout/hList1"/>
  </dgm:cxnLst>
  <dgm:bg>
    <a:effectLst>
      <a:glow rad="101600">
        <a:schemeClr val="accent1">
          <a:satMod val="175000"/>
          <a:alpha val="40000"/>
        </a:schemeClr>
      </a:glow>
    </a:effectLst>
  </dgm:bg>
  <dgm:whole>
    <a:ln>
      <a:solidFill>
        <a:schemeClr val="bg1"/>
      </a:solidFill>
    </a:ln>
  </dgm:whole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44B6CD-9498-4F44-A174-D783F8835B4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AC80D7F7-2F68-4DB1-B123-E9743CCBE4AE}">
      <dgm:prSet phldrT="[Текст]"/>
      <dgm:spPr>
        <a:solidFill>
          <a:schemeClr val="bg1"/>
        </a:solidFill>
        <a:ln>
          <a:solidFill>
            <a:srgbClr val="C00000"/>
          </a:solidFill>
        </a:ln>
      </dgm:spPr>
      <dgm:t>
        <a:bodyPr/>
        <a:lstStyle/>
        <a:p>
          <a:r>
            <a:rPr lang="ru-RU" dirty="0" smtClean="0">
              <a:solidFill>
                <a:srgbClr val="233FA5"/>
              </a:solidFill>
              <a:latin typeface="Times New Roman" pitchFamily="18" charset="0"/>
              <a:cs typeface="Times New Roman" pitchFamily="18" charset="0"/>
            </a:rPr>
            <a:t>Обучающие, образовательно-методические </a:t>
          </a:r>
          <a:r>
            <a:rPr lang="ru-RU" baseline="0" dirty="0" smtClean="0">
              <a:solidFill>
                <a:srgbClr val="233FA5"/>
              </a:solidFill>
              <a:latin typeface="Times New Roman" pitchFamily="18" charset="0"/>
              <a:cs typeface="Times New Roman" pitchFamily="18" charset="0"/>
            </a:rPr>
            <a:t> мероприятия</a:t>
          </a:r>
          <a:endParaRPr lang="ru-RU" dirty="0">
            <a:solidFill>
              <a:srgbClr val="233FA5"/>
            </a:solidFill>
            <a:latin typeface="Times New Roman" pitchFamily="18" charset="0"/>
            <a:cs typeface="Times New Roman" pitchFamily="18" charset="0"/>
          </a:endParaRPr>
        </a:p>
      </dgm:t>
    </dgm:pt>
    <dgm:pt modelId="{E1711B80-9C24-436A-8FC6-36A5A649062D}" type="parTrans" cxnId="{963CB648-79E9-4FE7-A81A-577D058FE6EE}">
      <dgm:prSet/>
      <dgm:spPr/>
      <dgm:t>
        <a:bodyPr/>
        <a:lstStyle/>
        <a:p>
          <a:endParaRPr lang="ru-RU"/>
        </a:p>
      </dgm:t>
    </dgm:pt>
    <dgm:pt modelId="{A3EF3313-DC2A-4DD1-8018-09363528AB90}" type="sibTrans" cxnId="{963CB648-79E9-4FE7-A81A-577D058FE6EE}">
      <dgm:prSet/>
      <dgm:spPr/>
      <dgm:t>
        <a:bodyPr/>
        <a:lstStyle/>
        <a:p>
          <a:endParaRPr lang="ru-RU"/>
        </a:p>
      </dgm:t>
    </dgm:pt>
    <dgm:pt modelId="{05C198F5-B022-4BAA-B741-2EEB81FA390E}">
      <dgm:prSet phldrT="[Текст]"/>
      <dgm:spPr>
        <a:solidFill>
          <a:schemeClr val="bg1"/>
        </a:solidFill>
        <a:ln>
          <a:solidFill>
            <a:srgbClr val="C00000"/>
          </a:solidFill>
        </a:ln>
      </dgm:spPr>
      <dgm:t>
        <a:bodyPr/>
        <a:lstStyle/>
        <a:p>
          <a:r>
            <a:rPr lang="ru-RU" dirty="0" smtClean="0">
              <a:solidFill>
                <a:srgbClr val="233FA5"/>
              </a:solidFill>
              <a:latin typeface="Times New Roman" pitchFamily="18" charset="0"/>
              <a:cs typeface="Times New Roman" pitchFamily="18" charset="0"/>
            </a:rPr>
            <a:t>Наставничество</a:t>
          </a:r>
          <a:endParaRPr lang="ru-RU" dirty="0">
            <a:solidFill>
              <a:srgbClr val="233FA5"/>
            </a:solidFill>
            <a:latin typeface="Times New Roman" pitchFamily="18" charset="0"/>
            <a:cs typeface="Times New Roman" pitchFamily="18" charset="0"/>
          </a:endParaRPr>
        </a:p>
      </dgm:t>
    </dgm:pt>
    <dgm:pt modelId="{51A25442-C96B-4448-9C70-614AC7062DED}" type="parTrans" cxnId="{A4D107A9-B42E-4858-822F-560844594EE2}">
      <dgm:prSet/>
      <dgm:spPr/>
      <dgm:t>
        <a:bodyPr/>
        <a:lstStyle/>
        <a:p>
          <a:endParaRPr lang="ru-RU"/>
        </a:p>
      </dgm:t>
    </dgm:pt>
    <dgm:pt modelId="{86B3D82D-31C6-4CA2-80C0-52300E7F4C23}" type="sibTrans" cxnId="{A4D107A9-B42E-4858-822F-560844594EE2}">
      <dgm:prSet/>
      <dgm:spPr/>
      <dgm:t>
        <a:bodyPr/>
        <a:lstStyle/>
        <a:p>
          <a:endParaRPr lang="ru-RU"/>
        </a:p>
      </dgm:t>
    </dgm:pt>
    <dgm:pt modelId="{F6BA5BCD-464C-41EA-B26A-42A5025ECB41}">
      <dgm:prSet phldrT="[Текст]"/>
      <dgm:spPr>
        <a:solidFill>
          <a:schemeClr val="bg1"/>
        </a:solidFill>
        <a:ln>
          <a:solidFill>
            <a:srgbClr val="C00000"/>
          </a:solidFill>
        </a:ln>
      </dgm:spPr>
      <dgm:t>
        <a:bodyPr/>
        <a:lstStyle/>
        <a:p>
          <a:r>
            <a:rPr lang="ru-RU" dirty="0" smtClean="0">
              <a:solidFill>
                <a:srgbClr val="233FA5"/>
              </a:solidFill>
              <a:latin typeface="Times New Roman" pitchFamily="18" charset="0"/>
              <a:cs typeface="Times New Roman" pitchFamily="18" charset="0"/>
            </a:rPr>
            <a:t>Индивидуальная траектория роста педагога</a:t>
          </a:r>
          <a:endParaRPr lang="ru-RU" dirty="0">
            <a:solidFill>
              <a:srgbClr val="233FA5"/>
            </a:solidFill>
            <a:latin typeface="Times New Roman" pitchFamily="18" charset="0"/>
            <a:cs typeface="Times New Roman" pitchFamily="18" charset="0"/>
          </a:endParaRPr>
        </a:p>
      </dgm:t>
    </dgm:pt>
    <dgm:pt modelId="{6782002E-E1D7-4F0D-ADE2-CAA58426B1FC}" type="parTrans" cxnId="{6CB6F12E-E7E7-4AC6-A577-9F2638C49A70}">
      <dgm:prSet/>
      <dgm:spPr/>
      <dgm:t>
        <a:bodyPr/>
        <a:lstStyle/>
        <a:p>
          <a:endParaRPr lang="ru-RU"/>
        </a:p>
      </dgm:t>
    </dgm:pt>
    <dgm:pt modelId="{E47A4E00-885E-45FF-9C93-3352912DFA06}" type="sibTrans" cxnId="{6CB6F12E-E7E7-4AC6-A577-9F2638C49A70}">
      <dgm:prSet/>
      <dgm:spPr/>
      <dgm:t>
        <a:bodyPr/>
        <a:lstStyle/>
        <a:p>
          <a:endParaRPr lang="ru-RU"/>
        </a:p>
      </dgm:t>
    </dgm:pt>
    <dgm:pt modelId="{1096931F-261C-46F5-94FB-AF43177258F7}" type="pres">
      <dgm:prSet presAssocID="{C744B6CD-9498-4F44-A174-D783F8835B47}" presName="Name0" presStyleCnt="0">
        <dgm:presLayoutVars>
          <dgm:dir/>
          <dgm:resizeHandles val="exact"/>
        </dgm:presLayoutVars>
      </dgm:prSet>
      <dgm:spPr/>
    </dgm:pt>
    <dgm:pt modelId="{3771CD8A-1D73-4F9C-8059-EB34319FFFE3}" type="pres">
      <dgm:prSet presAssocID="{AC80D7F7-2F68-4DB1-B123-E9743CCBE4AE}" presName="node" presStyleLbl="node1" presStyleIdx="0" presStyleCnt="3" custScaleX="68293" custScaleY="82316" custLinFactNeighborX="81109" custLinFactNeighborY="-109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847A46-8068-4E68-AF40-13F04A1DA37C}" type="pres">
      <dgm:prSet presAssocID="{A3EF3313-DC2A-4DD1-8018-09363528AB90}" presName="sibTrans" presStyleLbl="sibTrans2D1" presStyleIdx="0" presStyleCnt="2" custScaleX="145053" custScaleY="82485" custLinFactNeighborX="-6708" custLinFactNeighborY="5878"/>
      <dgm:spPr/>
      <dgm:t>
        <a:bodyPr/>
        <a:lstStyle/>
        <a:p>
          <a:endParaRPr lang="ru-RU"/>
        </a:p>
      </dgm:t>
    </dgm:pt>
    <dgm:pt modelId="{0000EA5A-AB8A-4D41-92BC-55D24E444D73}" type="pres">
      <dgm:prSet presAssocID="{A3EF3313-DC2A-4DD1-8018-09363528AB90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F2AF4071-B084-4DF2-890C-8FB86A008D56}" type="pres">
      <dgm:prSet presAssocID="{05C198F5-B022-4BAA-B741-2EEB81FA390E}" presName="node" presStyleLbl="node1" presStyleIdx="1" presStyleCnt="3" custScaleX="51883" custScaleY="82316" custLinFactNeighborX="44070" custLinFactNeighborY="44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558111-48C3-4E48-96B3-7BA8E9902DCC}" type="pres">
      <dgm:prSet presAssocID="{86B3D82D-31C6-4CA2-80C0-52300E7F4C23}" presName="sibTrans" presStyleLbl="sibTrans2D1" presStyleIdx="1" presStyleCnt="2" custScaleX="138781" custScaleY="75483"/>
      <dgm:spPr/>
      <dgm:t>
        <a:bodyPr/>
        <a:lstStyle/>
        <a:p>
          <a:endParaRPr lang="ru-RU"/>
        </a:p>
      </dgm:t>
    </dgm:pt>
    <dgm:pt modelId="{5C507C9E-4F5F-474D-9257-4C2168C19C07}" type="pres">
      <dgm:prSet presAssocID="{86B3D82D-31C6-4CA2-80C0-52300E7F4C23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AFDE2A6C-9E0A-4675-BEE3-8AD595FFD116}" type="pres">
      <dgm:prSet presAssocID="{F6BA5BCD-464C-41EA-B26A-42A5025ECB41}" presName="node" presStyleLbl="node1" presStyleIdx="2" presStyleCnt="3" custScaleX="53838" custScaleY="82316" custLinFactNeighborX="144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EBBB4A-E457-4F7B-9D3E-7A2988CAF03D}" type="presOf" srcId="{C744B6CD-9498-4F44-A174-D783F8835B47}" destId="{1096931F-261C-46F5-94FB-AF43177258F7}" srcOrd="0" destOrd="0" presId="urn:microsoft.com/office/officeart/2005/8/layout/process1"/>
    <dgm:cxn modelId="{F1B33A12-BFCA-456D-823F-4AC7680FCA54}" type="presOf" srcId="{86B3D82D-31C6-4CA2-80C0-52300E7F4C23}" destId="{89558111-48C3-4E48-96B3-7BA8E9902DCC}" srcOrd="0" destOrd="0" presId="urn:microsoft.com/office/officeart/2005/8/layout/process1"/>
    <dgm:cxn modelId="{963CB648-79E9-4FE7-A81A-577D058FE6EE}" srcId="{C744B6CD-9498-4F44-A174-D783F8835B47}" destId="{AC80D7F7-2F68-4DB1-B123-E9743CCBE4AE}" srcOrd="0" destOrd="0" parTransId="{E1711B80-9C24-436A-8FC6-36A5A649062D}" sibTransId="{A3EF3313-DC2A-4DD1-8018-09363528AB90}"/>
    <dgm:cxn modelId="{A3429FF6-9241-440B-9ADA-2774CC020124}" type="presOf" srcId="{A3EF3313-DC2A-4DD1-8018-09363528AB90}" destId="{90847A46-8068-4E68-AF40-13F04A1DA37C}" srcOrd="0" destOrd="0" presId="urn:microsoft.com/office/officeart/2005/8/layout/process1"/>
    <dgm:cxn modelId="{EBFD649E-D2C6-4F89-9EBC-D603CF7877D8}" type="presOf" srcId="{F6BA5BCD-464C-41EA-B26A-42A5025ECB41}" destId="{AFDE2A6C-9E0A-4675-BEE3-8AD595FFD116}" srcOrd="0" destOrd="0" presId="urn:microsoft.com/office/officeart/2005/8/layout/process1"/>
    <dgm:cxn modelId="{CA606703-734C-432D-B4FA-1E20D7577704}" type="presOf" srcId="{A3EF3313-DC2A-4DD1-8018-09363528AB90}" destId="{0000EA5A-AB8A-4D41-92BC-55D24E444D73}" srcOrd="1" destOrd="0" presId="urn:microsoft.com/office/officeart/2005/8/layout/process1"/>
    <dgm:cxn modelId="{6CB6F12E-E7E7-4AC6-A577-9F2638C49A70}" srcId="{C744B6CD-9498-4F44-A174-D783F8835B47}" destId="{F6BA5BCD-464C-41EA-B26A-42A5025ECB41}" srcOrd="2" destOrd="0" parTransId="{6782002E-E1D7-4F0D-ADE2-CAA58426B1FC}" sibTransId="{E47A4E00-885E-45FF-9C93-3352912DFA06}"/>
    <dgm:cxn modelId="{11030577-E249-464D-89C0-4218F244F413}" type="presOf" srcId="{05C198F5-B022-4BAA-B741-2EEB81FA390E}" destId="{F2AF4071-B084-4DF2-890C-8FB86A008D56}" srcOrd="0" destOrd="0" presId="urn:microsoft.com/office/officeart/2005/8/layout/process1"/>
    <dgm:cxn modelId="{1E5D097F-06B7-4F8D-80AC-CB3EDE312DC0}" type="presOf" srcId="{86B3D82D-31C6-4CA2-80C0-52300E7F4C23}" destId="{5C507C9E-4F5F-474D-9257-4C2168C19C07}" srcOrd="1" destOrd="0" presId="urn:microsoft.com/office/officeart/2005/8/layout/process1"/>
    <dgm:cxn modelId="{A4D107A9-B42E-4858-822F-560844594EE2}" srcId="{C744B6CD-9498-4F44-A174-D783F8835B47}" destId="{05C198F5-B022-4BAA-B741-2EEB81FA390E}" srcOrd="1" destOrd="0" parTransId="{51A25442-C96B-4448-9C70-614AC7062DED}" sibTransId="{86B3D82D-31C6-4CA2-80C0-52300E7F4C23}"/>
    <dgm:cxn modelId="{C06E2332-B812-494A-BFAD-DCEEBFFDEC2A}" type="presOf" srcId="{AC80D7F7-2F68-4DB1-B123-E9743CCBE4AE}" destId="{3771CD8A-1D73-4F9C-8059-EB34319FFFE3}" srcOrd="0" destOrd="0" presId="urn:microsoft.com/office/officeart/2005/8/layout/process1"/>
    <dgm:cxn modelId="{F61120DD-FF87-4534-991E-F37CA1F5F459}" type="presParOf" srcId="{1096931F-261C-46F5-94FB-AF43177258F7}" destId="{3771CD8A-1D73-4F9C-8059-EB34319FFFE3}" srcOrd="0" destOrd="0" presId="urn:microsoft.com/office/officeart/2005/8/layout/process1"/>
    <dgm:cxn modelId="{734090BE-4E1E-47E6-ABB9-F8F61A84D781}" type="presParOf" srcId="{1096931F-261C-46F5-94FB-AF43177258F7}" destId="{90847A46-8068-4E68-AF40-13F04A1DA37C}" srcOrd="1" destOrd="0" presId="urn:microsoft.com/office/officeart/2005/8/layout/process1"/>
    <dgm:cxn modelId="{4AF0E1DF-A3CE-48E1-A494-6ACBA8CD5505}" type="presParOf" srcId="{90847A46-8068-4E68-AF40-13F04A1DA37C}" destId="{0000EA5A-AB8A-4D41-92BC-55D24E444D73}" srcOrd="0" destOrd="0" presId="urn:microsoft.com/office/officeart/2005/8/layout/process1"/>
    <dgm:cxn modelId="{99B5CAC1-E2F5-44B9-822B-DB46862C3A8B}" type="presParOf" srcId="{1096931F-261C-46F5-94FB-AF43177258F7}" destId="{F2AF4071-B084-4DF2-890C-8FB86A008D56}" srcOrd="2" destOrd="0" presId="urn:microsoft.com/office/officeart/2005/8/layout/process1"/>
    <dgm:cxn modelId="{1541579F-C97D-4B00-9358-59C11060CD35}" type="presParOf" srcId="{1096931F-261C-46F5-94FB-AF43177258F7}" destId="{89558111-48C3-4E48-96B3-7BA8E9902DCC}" srcOrd="3" destOrd="0" presId="urn:microsoft.com/office/officeart/2005/8/layout/process1"/>
    <dgm:cxn modelId="{46CC947C-6070-4F65-A5B9-5EC9DCAACF72}" type="presParOf" srcId="{89558111-48C3-4E48-96B3-7BA8E9902DCC}" destId="{5C507C9E-4F5F-474D-9257-4C2168C19C07}" srcOrd="0" destOrd="0" presId="urn:microsoft.com/office/officeart/2005/8/layout/process1"/>
    <dgm:cxn modelId="{C0223BC6-2425-4966-814E-0351877F5F25}" type="presParOf" srcId="{1096931F-261C-46F5-94FB-AF43177258F7}" destId="{AFDE2A6C-9E0A-4675-BEE3-8AD595FFD116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3B8129-2D66-4B23-AD8F-45335098EAF0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2200B17-1774-4BBD-AF60-F2BA9B28C963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100" dirty="0" smtClean="0"/>
            <a:t>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100" b="1" dirty="0" smtClean="0">
              <a:solidFill>
                <a:schemeClr val="tx2"/>
              </a:solidFill>
            </a:rPr>
            <a:t> «</a:t>
          </a:r>
          <a:r>
            <a:rPr lang="ru-RU" sz="11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Учитель-учитель» 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1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во всех школах РТ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1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 </a:t>
          </a:r>
          <a:r>
            <a:rPr lang="ru-RU" sz="11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«Учитель –студент»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1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  </a:t>
          </a:r>
          <a:r>
            <a:rPr lang="ru-RU" sz="11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Пий-Хемский</a:t>
          </a:r>
          <a:r>
            <a: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кожуун</a:t>
          </a:r>
          <a:r>
            <a: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: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МБОУ СОШ №2 г.Туран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МБОУ </a:t>
          </a:r>
          <a:r>
            <a:rPr lang="ru-RU" sz="11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Тарлагская</a:t>
          </a:r>
          <a:r>
            <a: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СОШ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ru-RU" sz="1000" dirty="0"/>
        </a:p>
      </dgm:t>
    </dgm:pt>
    <dgm:pt modelId="{4C767AF6-FF17-4DC3-800F-6E84C4BDB227}" type="parTrans" cxnId="{A568D496-4034-4539-9390-3D3AB3B3A7C3}">
      <dgm:prSet/>
      <dgm:spPr/>
      <dgm:t>
        <a:bodyPr/>
        <a:lstStyle/>
        <a:p>
          <a:endParaRPr lang="ru-RU"/>
        </a:p>
      </dgm:t>
    </dgm:pt>
    <dgm:pt modelId="{06DFAC0E-A38A-4B22-A47B-6EE0CFB68AE3}" type="sibTrans" cxnId="{A568D496-4034-4539-9390-3D3AB3B3A7C3}">
      <dgm:prSet/>
      <dgm:spPr/>
      <dgm:t>
        <a:bodyPr/>
        <a:lstStyle/>
        <a:p>
          <a:endParaRPr lang="ru-RU"/>
        </a:p>
      </dgm:t>
    </dgm:pt>
    <dgm:pt modelId="{E89B2882-8EB5-41E6-B255-7BB03F03E71D}">
      <dgm:prSet phldrT="[Текст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«Ученик-ученик»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региональных проектах «500+», «100+» под лозунгом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«Важен каждый ученик»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FA269BD-A9BF-4740-99E4-5F89CE12F9C6}" type="parTrans" cxnId="{53618D15-E9B0-4C70-83ED-3DCC932629BC}">
      <dgm:prSet/>
      <dgm:spPr/>
      <dgm:t>
        <a:bodyPr/>
        <a:lstStyle/>
        <a:p>
          <a:endParaRPr lang="ru-RU"/>
        </a:p>
      </dgm:t>
    </dgm:pt>
    <dgm:pt modelId="{A3367F26-BB83-44E3-9AE9-B72A04C4D202}" type="sibTrans" cxnId="{53618D15-E9B0-4C70-83ED-3DCC932629BC}">
      <dgm:prSet/>
      <dgm:spPr/>
      <dgm:t>
        <a:bodyPr/>
        <a:lstStyle/>
        <a:p>
          <a:endParaRPr lang="ru-RU"/>
        </a:p>
      </dgm:t>
    </dgm:pt>
    <dgm:pt modelId="{BBFE847F-0965-423C-8C73-73146C0CA290}">
      <dgm:prSet phldrT="[Текст]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«Работодатель-студент»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образовательных 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организациях СПО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FC89816-3583-4888-BDBC-3B98646DDA68}" type="parTrans" cxnId="{BD61A8F8-E803-49F1-96CC-BD9B5B41FEAF}">
      <dgm:prSet/>
      <dgm:spPr/>
      <dgm:t>
        <a:bodyPr/>
        <a:lstStyle/>
        <a:p>
          <a:endParaRPr lang="ru-RU"/>
        </a:p>
      </dgm:t>
    </dgm:pt>
    <dgm:pt modelId="{EC1E7301-84B9-42E8-9499-83DA7F764EAC}" type="sibTrans" cxnId="{BD61A8F8-E803-49F1-96CC-BD9B5B41FEAF}">
      <dgm:prSet/>
      <dgm:spPr/>
      <dgm:t>
        <a:bodyPr/>
        <a:lstStyle/>
        <a:p>
          <a:endParaRPr lang="ru-RU"/>
        </a:p>
      </dgm:t>
    </dgm:pt>
    <dgm:pt modelId="{5C9BFC7B-AEAF-4759-8F4C-F17C58501F86}">
      <dgm:prSet/>
      <dgm:spPr>
        <a:solidFill>
          <a:schemeClr val="accent1">
            <a:lumMod val="20000"/>
            <a:lumOff val="80000"/>
          </a:schemeClr>
        </a:solidFill>
        <a:ln>
          <a:solidFill>
            <a:schemeClr val="accent5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«Студент-ученик»</a:t>
          </a:r>
        </a:p>
        <a:p>
          <a:r>
            <a: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 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 внедрена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8DDCA21-3C3C-4698-AC9E-034DD1428B9D}" type="parTrans" cxnId="{0541E8B0-C416-426C-AAFB-58987449F611}">
      <dgm:prSet/>
      <dgm:spPr/>
      <dgm:t>
        <a:bodyPr/>
        <a:lstStyle/>
        <a:p>
          <a:endParaRPr lang="ru-RU"/>
        </a:p>
      </dgm:t>
    </dgm:pt>
    <dgm:pt modelId="{10040E0A-397C-4D1C-A5CF-0F8F74E5B565}" type="sibTrans" cxnId="{0541E8B0-C416-426C-AAFB-58987449F611}">
      <dgm:prSet/>
      <dgm:spPr/>
      <dgm:t>
        <a:bodyPr/>
        <a:lstStyle/>
        <a:p>
          <a:endParaRPr lang="ru-RU"/>
        </a:p>
      </dgm:t>
    </dgm:pt>
    <dgm:pt modelId="{A300368C-61C9-4440-BA4A-029EDB1C8D20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«Работодатель-ученик»</a:t>
          </a:r>
        </a:p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 внедрена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A230124-7706-40A2-9538-AAFDFC9E1BF3}" type="parTrans" cxnId="{24CEDFAE-78DE-408C-840E-F4B10F9DB81D}">
      <dgm:prSet/>
      <dgm:spPr/>
      <dgm:t>
        <a:bodyPr/>
        <a:lstStyle/>
        <a:p>
          <a:endParaRPr lang="ru-RU"/>
        </a:p>
      </dgm:t>
    </dgm:pt>
    <dgm:pt modelId="{2B723A2C-4474-46C6-B1F9-9796648FD0B3}" type="sibTrans" cxnId="{24CEDFAE-78DE-408C-840E-F4B10F9DB81D}">
      <dgm:prSet/>
      <dgm:spPr/>
      <dgm:t>
        <a:bodyPr/>
        <a:lstStyle/>
        <a:p>
          <a:endParaRPr lang="ru-RU"/>
        </a:p>
      </dgm:t>
    </dgm:pt>
    <dgm:pt modelId="{CA7CCD7F-CA05-4384-B91B-3BA49F06AE09}" type="pres">
      <dgm:prSet presAssocID="{743B8129-2D66-4B23-AD8F-45335098EAF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D996C7E-1DEA-4B15-A323-94D31B4F01A1}" type="pres">
      <dgm:prSet presAssocID="{42200B17-1774-4BBD-AF60-F2BA9B28C963}" presName="comp" presStyleCnt="0"/>
      <dgm:spPr/>
    </dgm:pt>
    <dgm:pt modelId="{E117C38C-6E35-4316-A886-884718F2B4B4}" type="pres">
      <dgm:prSet presAssocID="{42200B17-1774-4BBD-AF60-F2BA9B28C963}" presName="box" presStyleLbl="node1" presStyleIdx="0" presStyleCnt="5" custScaleX="99326" custScaleY="87547" custLinFactNeighborY="-11197"/>
      <dgm:spPr/>
      <dgm:t>
        <a:bodyPr/>
        <a:lstStyle/>
        <a:p>
          <a:endParaRPr lang="ru-RU"/>
        </a:p>
      </dgm:t>
    </dgm:pt>
    <dgm:pt modelId="{728F9EB9-0B11-4B13-AC4B-11EC3F398FBE}" type="pres">
      <dgm:prSet presAssocID="{42200B17-1774-4BBD-AF60-F2BA9B28C963}" presName="img" presStyleLbl="fgImgPlace1" presStyleIdx="0" presStyleCnt="5" custScaleY="81349" custLinFactNeighborX="7894" custLinFactNeighborY="-71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3082206-EAE0-4415-B177-EE51AF873E77}" type="pres">
      <dgm:prSet presAssocID="{42200B17-1774-4BBD-AF60-F2BA9B28C963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5D86F2-91BE-44B5-896E-462E45FD942F}" type="pres">
      <dgm:prSet presAssocID="{06DFAC0E-A38A-4B22-A47B-6EE0CFB68AE3}" presName="spacer" presStyleCnt="0"/>
      <dgm:spPr/>
    </dgm:pt>
    <dgm:pt modelId="{6EBBD7CF-D4CE-457C-8A63-83EC40C764EA}" type="pres">
      <dgm:prSet presAssocID="{E89B2882-8EB5-41E6-B255-7BB03F03E71D}" presName="comp" presStyleCnt="0"/>
      <dgm:spPr/>
    </dgm:pt>
    <dgm:pt modelId="{3C4D8A78-A888-42F7-ADC3-17A223C33315}" type="pres">
      <dgm:prSet presAssocID="{E89B2882-8EB5-41E6-B255-7BB03F03E71D}" presName="box" presStyleLbl="node1" presStyleIdx="1" presStyleCnt="5" custScaleY="59978" custLinFactNeighborX="367" custLinFactNeighborY="-6571"/>
      <dgm:spPr/>
      <dgm:t>
        <a:bodyPr/>
        <a:lstStyle/>
        <a:p>
          <a:endParaRPr lang="ru-RU"/>
        </a:p>
      </dgm:t>
    </dgm:pt>
    <dgm:pt modelId="{FC966443-C4DE-432A-A0D7-8A97C493DFE4}" type="pres">
      <dgm:prSet presAssocID="{E89B2882-8EB5-41E6-B255-7BB03F03E71D}" presName="img" presStyleLbl="fgImgPlace1" presStyleIdx="1" presStyleCnt="5" custScaleY="8864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C26E65F-4B67-4406-A8C7-CFD4977F7702}" type="pres">
      <dgm:prSet presAssocID="{E89B2882-8EB5-41E6-B255-7BB03F03E71D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DF6303-E0F7-4CF1-9DF5-0BCF0D5F4113}" type="pres">
      <dgm:prSet presAssocID="{A3367F26-BB83-44E3-9AE9-B72A04C4D202}" presName="spacer" presStyleCnt="0"/>
      <dgm:spPr/>
    </dgm:pt>
    <dgm:pt modelId="{AECF7095-DBBD-48CE-AE82-51BBB072862D}" type="pres">
      <dgm:prSet presAssocID="{5C9BFC7B-AEAF-4759-8F4C-F17C58501F86}" presName="comp" presStyleCnt="0"/>
      <dgm:spPr/>
    </dgm:pt>
    <dgm:pt modelId="{921C300D-9E8A-419C-8A55-FD4CA409CDCC}" type="pres">
      <dgm:prSet presAssocID="{5C9BFC7B-AEAF-4759-8F4C-F17C58501F86}" presName="box" presStyleLbl="node1" presStyleIdx="2" presStyleCnt="5" custScaleY="49491" custLinFactNeighborX="2922" custLinFactNeighborY="-9418"/>
      <dgm:spPr/>
      <dgm:t>
        <a:bodyPr/>
        <a:lstStyle/>
        <a:p>
          <a:endParaRPr lang="ru-RU"/>
        </a:p>
      </dgm:t>
    </dgm:pt>
    <dgm:pt modelId="{5586D142-0D63-4665-9E64-79762B0165BC}" type="pres">
      <dgm:prSet presAssocID="{5C9BFC7B-AEAF-4759-8F4C-F17C58501F86}" presName="img" presStyleLbl="fgImgPlace1" presStyleIdx="2" presStyleCnt="5" custScaleX="109881" custScaleY="54191" custLinFactNeighborX="-14338" custLinFactNeighborY="-8047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76397229-5CBE-4505-BDA8-A4D8F5703744}" type="pres">
      <dgm:prSet presAssocID="{5C9BFC7B-AEAF-4759-8F4C-F17C58501F86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B533F8-6AB4-4AF5-AB34-6FEF258D4AB0}" type="pres">
      <dgm:prSet presAssocID="{10040E0A-397C-4D1C-A5CF-0F8F74E5B565}" presName="spacer" presStyleCnt="0"/>
      <dgm:spPr/>
    </dgm:pt>
    <dgm:pt modelId="{A2FE94E3-E3D1-455A-9361-DB54BBB1B2FD}" type="pres">
      <dgm:prSet presAssocID="{A300368C-61C9-4440-BA4A-029EDB1C8D20}" presName="comp" presStyleCnt="0"/>
      <dgm:spPr/>
    </dgm:pt>
    <dgm:pt modelId="{66C3FCCF-FAEA-40EA-B7BE-08FC720BB791}" type="pres">
      <dgm:prSet presAssocID="{A300368C-61C9-4440-BA4A-029EDB1C8D20}" presName="box" presStyleLbl="node1" presStyleIdx="3" presStyleCnt="5" custScaleY="42585" custLinFactNeighborX="311" custLinFactNeighborY="-9761"/>
      <dgm:spPr/>
      <dgm:t>
        <a:bodyPr/>
        <a:lstStyle/>
        <a:p>
          <a:endParaRPr lang="ru-RU"/>
        </a:p>
      </dgm:t>
    </dgm:pt>
    <dgm:pt modelId="{0E96F266-AC7E-4B84-80A7-228CA80E58DF}" type="pres">
      <dgm:prSet presAssocID="{A300368C-61C9-4440-BA4A-029EDB1C8D20}" presName="img" presStyleLbl="fgImgPlace1" presStyleIdx="3" presStyleCnt="5" custScaleX="92672" custScaleY="56899" custLinFactNeighborX="-8545" custLinFactNeighborY="-10368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0E06C683-3662-4165-B9E5-8AF8BD89A93A}" type="pres">
      <dgm:prSet presAssocID="{A300368C-61C9-4440-BA4A-029EDB1C8D20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C742B7-C221-4A93-AAE3-E8BC6B2983EE}" type="pres">
      <dgm:prSet presAssocID="{2B723A2C-4474-46C6-B1F9-9796648FD0B3}" presName="spacer" presStyleCnt="0"/>
      <dgm:spPr/>
    </dgm:pt>
    <dgm:pt modelId="{5FC856C5-BBDB-4E9D-AD28-8BFF63CE2DF8}" type="pres">
      <dgm:prSet presAssocID="{BBFE847F-0965-423C-8C73-73146C0CA290}" presName="comp" presStyleCnt="0"/>
      <dgm:spPr/>
    </dgm:pt>
    <dgm:pt modelId="{21548C11-D19F-42F7-9C2F-27C6541BD37D}" type="pres">
      <dgm:prSet presAssocID="{BBFE847F-0965-423C-8C73-73146C0CA290}" presName="box" presStyleLbl="node1" presStyleIdx="4" presStyleCnt="5" custScaleY="68920" custLinFactNeighborX="311" custLinFactNeighborY="-14498"/>
      <dgm:spPr/>
      <dgm:t>
        <a:bodyPr/>
        <a:lstStyle/>
        <a:p>
          <a:endParaRPr lang="ru-RU"/>
        </a:p>
      </dgm:t>
    </dgm:pt>
    <dgm:pt modelId="{BC815153-9A2C-4D32-9976-E65081BA1A4F}" type="pres">
      <dgm:prSet presAssocID="{BBFE847F-0965-423C-8C73-73146C0CA290}" presName="img" presStyleLbl="fgImgPlace1" presStyleIdx="4" presStyleCnt="5" custScaleX="103425" custScaleY="65935" custLinFactNeighborX="-3169" custLinFactNeighborY="-1378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818A837C-C06F-43D9-B344-6B325C163580}" type="pres">
      <dgm:prSet presAssocID="{BBFE847F-0965-423C-8C73-73146C0CA290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50930C-D643-4306-BA8C-7B0F117665DA}" type="presOf" srcId="{BBFE847F-0965-423C-8C73-73146C0CA290}" destId="{818A837C-C06F-43D9-B344-6B325C163580}" srcOrd="1" destOrd="0" presId="urn:microsoft.com/office/officeart/2005/8/layout/vList4"/>
    <dgm:cxn modelId="{4B234A32-938F-47DD-AB41-1BF1DD16746D}" type="presOf" srcId="{A300368C-61C9-4440-BA4A-029EDB1C8D20}" destId="{0E06C683-3662-4165-B9E5-8AF8BD89A93A}" srcOrd="1" destOrd="0" presId="urn:microsoft.com/office/officeart/2005/8/layout/vList4"/>
    <dgm:cxn modelId="{24CEDFAE-78DE-408C-840E-F4B10F9DB81D}" srcId="{743B8129-2D66-4B23-AD8F-45335098EAF0}" destId="{A300368C-61C9-4440-BA4A-029EDB1C8D20}" srcOrd="3" destOrd="0" parTransId="{4A230124-7706-40A2-9538-AAFDFC9E1BF3}" sibTransId="{2B723A2C-4474-46C6-B1F9-9796648FD0B3}"/>
    <dgm:cxn modelId="{DF29CD3B-C5C2-4076-8C75-776677C540AA}" type="presOf" srcId="{42200B17-1774-4BBD-AF60-F2BA9B28C963}" destId="{E117C38C-6E35-4316-A886-884718F2B4B4}" srcOrd="0" destOrd="0" presId="urn:microsoft.com/office/officeart/2005/8/layout/vList4"/>
    <dgm:cxn modelId="{8478DA75-BEAA-4B0D-B6B6-DE66AC0E0623}" type="presOf" srcId="{A300368C-61C9-4440-BA4A-029EDB1C8D20}" destId="{66C3FCCF-FAEA-40EA-B7BE-08FC720BB791}" srcOrd="0" destOrd="0" presId="urn:microsoft.com/office/officeart/2005/8/layout/vList4"/>
    <dgm:cxn modelId="{4F2E8CBA-1514-4D2F-8D40-3C39501C3E3D}" type="presOf" srcId="{42200B17-1774-4BBD-AF60-F2BA9B28C963}" destId="{C3082206-EAE0-4415-B177-EE51AF873E77}" srcOrd="1" destOrd="0" presId="urn:microsoft.com/office/officeart/2005/8/layout/vList4"/>
    <dgm:cxn modelId="{0541E8B0-C416-426C-AAFB-58987449F611}" srcId="{743B8129-2D66-4B23-AD8F-45335098EAF0}" destId="{5C9BFC7B-AEAF-4759-8F4C-F17C58501F86}" srcOrd="2" destOrd="0" parTransId="{F8DDCA21-3C3C-4698-AC9E-034DD1428B9D}" sibTransId="{10040E0A-397C-4D1C-A5CF-0F8F74E5B565}"/>
    <dgm:cxn modelId="{53618D15-E9B0-4C70-83ED-3DCC932629BC}" srcId="{743B8129-2D66-4B23-AD8F-45335098EAF0}" destId="{E89B2882-8EB5-41E6-B255-7BB03F03E71D}" srcOrd="1" destOrd="0" parTransId="{0FA269BD-A9BF-4740-99E4-5F89CE12F9C6}" sibTransId="{A3367F26-BB83-44E3-9AE9-B72A04C4D202}"/>
    <dgm:cxn modelId="{531D3724-D657-439B-BCC8-2779D9A9D36E}" type="presOf" srcId="{BBFE847F-0965-423C-8C73-73146C0CA290}" destId="{21548C11-D19F-42F7-9C2F-27C6541BD37D}" srcOrd="0" destOrd="0" presId="urn:microsoft.com/office/officeart/2005/8/layout/vList4"/>
    <dgm:cxn modelId="{854A1695-6698-46E3-9295-27B6FB07DBCC}" type="presOf" srcId="{5C9BFC7B-AEAF-4759-8F4C-F17C58501F86}" destId="{76397229-5CBE-4505-BDA8-A4D8F5703744}" srcOrd="1" destOrd="0" presId="urn:microsoft.com/office/officeart/2005/8/layout/vList4"/>
    <dgm:cxn modelId="{A568D496-4034-4539-9390-3D3AB3B3A7C3}" srcId="{743B8129-2D66-4B23-AD8F-45335098EAF0}" destId="{42200B17-1774-4BBD-AF60-F2BA9B28C963}" srcOrd="0" destOrd="0" parTransId="{4C767AF6-FF17-4DC3-800F-6E84C4BDB227}" sibTransId="{06DFAC0E-A38A-4B22-A47B-6EE0CFB68AE3}"/>
    <dgm:cxn modelId="{C474B825-7845-43F7-A654-B4B616BDD7C8}" type="presOf" srcId="{E89B2882-8EB5-41E6-B255-7BB03F03E71D}" destId="{9C26E65F-4B67-4406-A8C7-CFD4977F7702}" srcOrd="1" destOrd="0" presId="urn:microsoft.com/office/officeart/2005/8/layout/vList4"/>
    <dgm:cxn modelId="{13E54B66-BC1D-4734-91EE-6F59DF2A9300}" type="presOf" srcId="{5C9BFC7B-AEAF-4759-8F4C-F17C58501F86}" destId="{921C300D-9E8A-419C-8A55-FD4CA409CDCC}" srcOrd="0" destOrd="0" presId="urn:microsoft.com/office/officeart/2005/8/layout/vList4"/>
    <dgm:cxn modelId="{BD61A8F8-E803-49F1-96CC-BD9B5B41FEAF}" srcId="{743B8129-2D66-4B23-AD8F-45335098EAF0}" destId="{BBFE847F-0965-423C-8C73-73146C0CA290}" srcOrd="4" destOrd="0" parTransId="{7FC89816-3583-4888-BDBC-3B98646DDA68}" sibTransId="{EC1E7301-84B9-42E8-9499-83DA7F764EAC}"/>
    <dgm:cxn modelId="{29C7E2EC-C6A2-4BDE-A77C-B765AB38F756}" type="presOf" srcId="{E89B2882-8EB5-41E6-B255-7BB03F03E71D}" destId="{3C4D8A78-A888-42F7-ADC3-17A223C33315}" srcOrd="0" destOrd="0" presId="urn:microsoft.com/office/officeart/2005/8/layout/vList4"/>
    <dgm:cxn modelId="{85A7590C-A3AE-4B65-9D24-BC85D334479B}" type="presOf" srcId="{743B8129-2D66-4B23-AD8F-45335098EAF0}" destId="{CA7CCD7F-CA05-4384-B91B-3BA49F06AE09}" srcOrd="0" destOrd="0" presId="urn:microsoft.com/office/officeart/2005/8/layout/vList4"/>
    <dgm:cxn modelId="{04C5B1CB-D660-4D34-9BB8-B36A25C085D5}" type="presParOf" srcId="{CA7CCD7F-CA05-4384-B91B-3BA49F06AE09}" destId="{CD996C7E-1DEA-4B15-A323-94D31B4F01A1}" srcOrd="0" destOrd="0" presId="urn:microsoft.com/office/officeart/2005/8/layout/vList4"/>
    <dgm:cxn modelId="{0CCC9EDB-993E-4204-8F86-D1C2CDCA0648}" type="presParOf" srcId="{CD996C7E-1DEA-4B15-A323-94D31B4F01A1}" destId="{E117C38C-6E35-4316-A886-884718F2B4B4}" srcOrd="0" destOrd="0" presId="urn:microsoft.com/office/officeart/2005/8/layout/vList4"/>
    <dgm:cxn modelId="{C2F32185-3F11-48F0-A046-152434BFFC46}" type="presParOf" srcId="{CD996C7E-1DEA-4B15-A323-94D31B4F01A1}" destId="{728F9EB9-0B11-4B13-AC4B-11EC3F398FBE}" srcOrd="1" destOrd="0" presId="urn:microsoft.com/office/officeart/2005/8/layout/vList4"/>
    <dgm:cxn modelId="{34E1B6DD-5006-4550-B6B7-CD3E79D50A2A}" type="presParOf" srcId="{CD996C7E-1DEA-4B15-A323-94D31B4F01A1}" destId="{C3082206-EAE0-4415-B177-EE51AF873E77}" srcOrd="2" destOrd="0" presId="urn:microsoft.com/office/officeart/2005/8/layout/vList4"/>
    <dgm:cxn modelId="{DC39534E-6DB2-4FD1-83BD-C2200102355E}" type="presParOf" srcId="{CA7CCD7F-CA05-4384-B91B-3BA49F06AE09}" destId="{865D86F2-91BE-44B5-896E-462E45FD942F}" srcOrd="1" destOrd="0" presId="urn:microsoft.com/office/officeart/2005/8/layout/vList4"/>
    <dgm:cxn modelId="{09F5E0E8-0F6A-4FF5-9EC4-967FB70DB685}" type="presParOf" srcId="{CA7CCD7F-CA05-4384-B91B-3BA49F06AE09}" destId="{6EBBD7CF-D4CE-457C-8A63-83EC40C764EA}" srcOrd="2" destOrd="0" presId="urn:microsoft.com/office/officeart/2005/8/layout/vList4"/>
    <dgm:cxn modelId="{C303D70D-F8D0-4835-B909-7CCFF38383B3}" type="presParOf" srcId="{6EBBD7CF-D4CE-457C-8A63-83EC40C764EA}" destId="{3C4D8A78-A888-42F7-ADC3-17A223C33315}" srcOrd="0" destOrd="0" presId="urn:microsoft.com/office/officeart/2005/8/layout/vList4"/>
    <dgm:cxn modelId="{5F39C6A8-41DC-4425-BA1E-42F499EC6B9E}" type="presParOf" srcId="{6EBBD7CF-D4CE-457C-8A63-83EC40C764EA}" destId="{FC966443-C4DE-432A-A0D7-8A97C493DFE4}" srcOrd="1" destOrd="0" presId="urn:microsoft.com/office/officeart/2005/8/layout/vList4"/>
    <dgm:cxn modelId="{3CFFFEED-32BD-4D8F-8478-206428003A2E}" type="presParOf" srcId="{6EBBD7CF-D4CE-457C-8A63-83EC40C764EA}" destId="{9C26E65F-4B67-4406-A8C7-CFD4977F7702}" srcOrd="2" destOrd="0" presId="urn:microsoft.com/office/officeart/2005/8/layout/vList4"/>
    <dgm:cxn modelId="{CB75D776-3679-4144-8059-FC11C5CC7969}" type="presParOf" srcId="{CA7CCD7F-CA05-4384-B91B-3BA49F06AE09}" destId="{B4DF6303-E0F7-4CF1-9DF5-0BCF0D5F4113}" srcOrd="3" destOrd="0" presId="urn:microsoft.com/office/officeart/2005/8/layout/vList4"/>
    <dgm:cxn modelId="{27FB902D-1D9B-4A37-B76D-1F6D1D21A9ED}" type="presParOf" srcId="{CA7CCD7F-CA05-4384-B91B-3BA49F06AE09}" destId="{AECF7095-DBBD-48CE-AE82-51BBB072862D}" srcOrd="4" destOrd="0" presId="urn:microsoft.com/office/officeart/2005/8/layout/vList4"/>
    <dgm:cxn modelId="{8A3347D2-67FC-4600-BBF2-EA109FC7DD95}" type="presParOf" srcId="{AECF7095-DBBD-48CE-AE82-51BBB072862D}" destId="{921C300D-9E8A-419C-8A55-FD4CA409CDCC}" srcOrd="0" destOrd="0" presId="urn:microsoft.com/office/officeart/2005/8/layout/vList4"/>
    <dgm:cxn modelId="{61DAED4B-E53C-4DEA-9711-5EB55BA4F589}" type="presParOf" srcId="{AECF7095-DBBD-48CE-AE82-51BBB072862D}" destId="{5586D142-0D63-4665-9E64-79762B0165BC}" srcOrd="1" destOrd="0" presId="urn:microsoft.com/office/officeart/2005/8/layout/vList4"/>
    <dgm:cxn modelId="{41F33D36-B7FF-4CA4-845D-8B50705514D1}" type="presParOf" srcId="{AECF7095-DBBD-48CE-AE82-51BBB072862D}" destId="{76397229-5CBE-4505-BDA8-A4D8F5703744}" srcOrd="2" destOrd="0" presId="urn:microsoft.com/office/officeart/2005/8/layout/vList4"/>
    <dgm:cxn modelId="{BA651601-FB4E-4435-A7B8-7D8A7593C183}" type="presParOf" srcId="{CA7CCD7F-CA05-4384-B91B-3BA49F06AE09}" destId="{B5B533F8-6AB4-4AF5-AB34-6FEF258D4AB0}" srcOrd="5" destOrd="0" presId="urn:microsoft.com/office/officeart/2005/8/layout/vList4"/>
    <dgm:cxn modelId="{D2E2C4C1-689C-4C7B-828A-6974341AF8D1}" type="presParOf" srcId="{CA7CCD7F-CA05-4384-B91B-3BA49F06AE09}" destId="{A2FE94E3-E3D1-455A-9361-DB54BBB1B2FD}" srcOrd="6" destOrd="0" presId="urn:microsoft.com/office/officeart/2005/8/layout/vList4"/>
    <dgm:cxn modelId="{46B7A9E0-EABD-446A-B26E-4AFFD9DD6B54}" type="presParOf" srcId="{A2FE94E3-E3D1-455A-9361-DB54BBB1B2FD}" destId="{66C3FCCF-FAEA-40EA-B7BE-08FC720BB791}" srcOrd="0" destOrd="0" presId="urn:microsoft.com/office/officeart/2005/8/layout/vList4"/>
    <dgm:cxn modelId="{2E8E5066-1A5A-4937-8846-274E631D681A}" type="presParOf" srcId="{A2FE94E3-E3D1-455A-9361-DB54BBB1B2FD}" destId="{0E96F266-AC7E-4B84-80A7-228CA80E58DF}" srcOrd="1" destOrd="0" presId="urn:microsoft.com/office/officeart/2005/8/layout/vList4"/>
    <dgm:cxn modelId="{A57AFBDF-3BCA-43D0-BE08-7182DDC656A4}" type="presParOf" srcId="{A2FE94E3-E3D1-455A-9361-DB54BBB1B2FD}" destId="{0E06C683-3662-4165-B9E5-8AF8BD89A93A}" srcOrd="2" destOrd="0" presId="urn:microsoft.com/office/officeart/2005/8/layout/vList4"/>
    <dgm:cxn modelId="{0019C188-3E63-475F-AB49-5FA0CCA47AC0}" type="presParOf" srcId="{CA7CCD7F-CA05-4384-B91B-3BA49F06AE09}" destId="{D8C742B7-C221-4A93-AAE3-E8BC6B2983EE}" srcOrd="7" destOrd="0" presId="urn:microsoft.com/office/officeart/2005/8/layout/vList4"/>
    <dgm:cxn modelId="{139FCC0B-8B30-415B-A246-EF811890F7FE}" type="presParOf" srcId="{CA7CCD7F-CA05-4384-B91B-3BA49F06AE09}" destId="{5FC856C5-BBDB-4E9D-AD28-8BFF63CE2DF8}" srcOrd="8" destOrd="0" presId="urn:microsoft.com/office/officeart/2005/8/layout/vList4"/>
    <dgm:cxn modelId="{11C3B5F4-9BD8-4E5F-9D1C-83C693F0ACAD}" type="presParOf" srcId="{5FC856C5-BBDB-4E9D-AD28-8BFF63CE2DF8}" destId="{21548C11-D19F-42F7-9C2F-27C6541BD37D}" srcOrd="0" destOrd="0" presId="urn:microsoft.com/office/officeart/2005/8/layout/vList4"/>
    <dgm:cxn modelId="{C53462AD-9BBB-4964-97D4-0BB6B4A1F9F1}" type="presParOf" srcId="{5FC856C5-BBDB-4E9D-AD28-8BFF63CE2DF8}" destId="{BC815153-9A2C-4D32-9976-E65081BA1A4F}" srcOrd="1" destOrd="0" presId="urn:microsoft.com/office/officeart/2005/8/layout/vList4"/>
    <dgm:cxn modelId="{9B9915CB-BBDD-4CE1-A9FD-A860185F8467}" type="presParOf" srcId="{5FC856C5-BBDB-4E9D-AD28-8BFF63CE2DF8}" destId="{818A837C-C06F-43D9-B344-6B325C16358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22E4CE4-5119-4449-BCB4-1AAAA3B187C1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97E90AD-4603-42C1-A3CF-CC481B4EAD50}">
      <dgm:prSet phldrT="[Текст]" custT="1"/>
      <dgm:spPr>
        <a:solidFill>
          <a:schemeClr val="bg1"/>
        </a:solidFill>
        <a:ln>
          <a:solidFill>
            <a:schemeClr val="bg1"/>
          </a:solidFill>
        </a:ln>
        <a:effectLst>
          <a:glow rad="635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Направленность наставничества только на категорию «Молодой специалист»-98%</a:t>
          </a:r>
          <a:endParaRPr lang="ru-RU" sz="120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4BFCEE67-C227-41A4-A31A-50B8A50C8CE0}" type="parTrans" cxnId="{C41EED82-F6C2-4D59-9316-5718A562037A}">
      <dgm:prSet/>
      <dgm:spPr/>
      <dgm:t>
        <a:bodyPr/>
        <a:lstStyle/>
        <a:p>
          <a:endParaRPr lang="ru-RU"/>
        </a:p>
      </dgm:t>
    </dgm:pt>
    <dgm:pt modelId="{01205485-3CC4-4C1C-8EB3-0ECB5CC705C7}" type="sibTrans" cxnId="{C41EED82-F6C2-4D59-9316-5718A562037A}">
      <dgm:prSet/>
      <dgm:spPr/>
      <dgm:t>
        <a:bodyPr/>
        <a:lstStyle/>
        <a:p>
          <a:endParaRPr lang="ru-RU"/>
        </a:p>
      </dgm:t>
    </dgm:pt>
    <dgm:pt modelId="{67317708-BB0C-4655-8C26-F6EA91859104}">
      <dgm:prSet phldrT="[Текст]" custT="1"/>
      <dgm:spPr>
        <a:solidFill>
          <a:schemeClr val="bg1">
            <a:alpha val="90000"/>
          </a:schemeClr>
        </a:solidFill>
        <a:ln>
          <a:solidFill>
            <a:schemeClr val="bg1">
              <a:alpha val="90000"/>
            </a:schemeClr>
          </a:solidFill>
        </a:ln>
        <a:effectLst>
          <a:glow rad="635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1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Отсутствие региональной базы данных наставников и лучших практик наставничества</a:t>
          </a:r>
        </a:p>
        <a:p>
          <a:r>
            <a:rPr lang="ru-RU" sz="1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Формальный подход к осуществлению функции наставничества</a:t>
          </a:r>
          <a:endParaRPr lang="ru-RU" sz="100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4650779E-EEA8-480B-889D-04D8CB925C8E}" type="parTrans" cxnId="{E00CE743-495F-40EB-945F-04833A80588F}">
      <dgm:prSet/>
      <dgm:spPr/>
      <dgm:t>
        <a:bodyPr/>
        <a:lstStyle/>
        <a:p>
          <a:endParaRPr lang="ru-RU"/>
        </a:p>
      </dgm:t>
    </dgm:pt>
    <dgm:pt modelId="{518D2E8A-5751-412A-A82A-63E5653C01F1}" type="sibTrans" cxnId="{E00CE743-495F-40EB-945F-04833A80588F}">
      <dgm:prSet/>
      <dgm:spPr/>
      <dgm:t>
        <a:bodyPr/>
        <a:lstStyle/>
        <a:p>
          <a:endParaRPr lang="ru-RU"/>
        </a:p>
      </dgm:t>
    </dgm:pt>
    <dgm:pt modelId="{AE86B29C-3B1B-4DF9-9FA4-417A08F68A61}">
      <dgm:prSet phldrT="[Текст]" custT="1"/>
      <dgm:spPr>
        <a:solidFill>
          <a:schemeClr val="bg1"/>
        </a:solidFill>
        <a:ln>
          <a:solidFill>
            <a:schemeClr val="bg1"/>
          </a:solidFill>
        </a:ln>
        <a:effectLst>
          <a:glow rad="635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1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Наставничество для иных категорий педагогических работников (имеющих длительный перерыв в работе, со стажем работы более 35 лет )-2%</a:t>
          </a:r>
          <a:endParaRPr lang="ru-RU" sz="100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67565605-4F6F-436C-880B-20E63C6D5705}" type="parTrans" cxnId="{018A58C9-56B8-42A2-8FEC-06EDD0A64655}">
      <dgm:prSet/>
      <dgm:spPr/>
      <dgm:t>
        <a:bodyPr/>
        <a:lstStyle/>
        <a:p>
          <a:endParaRPr lang="ru-RU"/>
        </a:p>
      </dgm:t>
    </dgm:pt>
    <dgm:pt modelId="{DA6F9BB2-5BF1-45F7-94CF-7B4D742A3596}" type="sibTrans" cxnId="{018A58C9-56B8-42A2-8FEC-06EDD0A64655}">
      <dgm:prSet/>
      <dgm:spPr/>
      <dgm:t>
        <a:bodyPr/>
        <a:lstStyle/>
        <a:p>
          <a:endParaRPr lang="ru-RU"/>
        </a:p>
      </dgm:t>
    </dgm:pt>
    <dgm:pt modelId="{EFFB3AE0-2A0A-4F07-9C80-CC530BE3F42D}">
      <dgm:prSet phldrT="[Текст]" custT="1"/>
      <dgm:spPr>
        <a:solidFill>
          <a:schemeClr val="bg1"/>
        </a:solidFill>
        <a:ln>
          <a:solidFill>
            <a:schemeClr val="bg1"/>
          </a:solidFill>
        </a:ln>
        <a:effectLst>
          <a:glow rad="635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Преобладание классического наставничества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(</a:t>
          </a:r>
          <a:r>
            <a:rPr lang="ru-RU" sz="1200" dirty="0" err="1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менторство</a:t>
          </a:r>
          <a:r>
            <a:rPr lang="ru-RU" sz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)</a:t>
          </a:r>
          <a:endParaRPr lang="ru-RU" sz="120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311A1CB2-64C8-4A2F-BE1B-506A68DCF58B}" type="sibTrans" cxnId="{8AD44A3F-D4ED-42B2-8B5A-E8CD8D608F5A}">
      <dgm:prSet/>
      <dgm:spPr/>
      <dgm:t>
        <a:bodyPr/>
        <a:lstStyle/>
        <a:p>
          <a:endParaRPr lang="ru-RU"/>
        </a:p>
      </dgm:t>
    </dgm:pt>
    <dgm:pt modelId="{476C251A-8829-4FED-80F5-2E60098C9C73}" type="parTrans" cxnId="{8AD44A3F-D4ED-42B2-8B5A-E8CD8D608F5A}">
      <dgm:prSet/>
      <dgm:spPr/>
      <dgm:t>
        <a:bodyPr/>
        <a:lstStyle/>
        <a:p>
          <a:endParaRPr lang="ru-RU"/>
        </a:p>
      </dgm:t>
    </dgm:pt>
    <dgm:pt modelId="{166F4A16-A6A6-4454-8F08-52E4A9C93510}">
      <dgm:prSet phldrT="[Текст]" custT="1"/>
      <dgm:spPr>
        <a:solidFill>
          <a:schemeClr val="bg1">
            <a:alpha val="90000"/>
          </a:schemeClr>
        </a:solidFill>
        <a:ln>
          <a:solidFill>
            <a:schemeClr val="bg1">
              <a:alpha val="90000"/>
            </a:schemeClr>
          </a:solidFill>
        </a:ln>
        <a:effectLst>
          <a:glow rad="635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1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Слабые мотивационные механизмы</a:t>
          </a:r>
        </a:p>
        <a:p>
          <a:r>
            <a:rPr lang="ru-RU" sz="1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Отсутствие единого механизма стимулирования</a:t>
          </a:r>
          <a:endParaRPr lang="ru-RU" sz="100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2F40B04D-F5F2-413A-B888-19FC194526D7}" type="sibTrans" cxnId="{BCE811AD-E1EE-4298-B752-1232405C2315}">
      <dgm:prSet/>
      <dgm:spPr/>
      <dgm:t>
        <a:bodyPr/>
        <a:lstStyle/>
        <a:p>
          <a:endParaRPr lang="ru-RU"/>
        </a:p>
      </dgm:t>
    </dgm:pt>
    <dgm:pt modelId="{48CA5E7A-2A18-4430-A982-A0D32ED91A1A}" type="parTrans" cxnId="{BCE811AD-E1EE-4298-B752-1232405C2315}">
      <dgm:prSet/>
      <dgm:spPr/>
      <dgm:t>
        <a:bodyPr/>
        <a:lstStyle/>
        <a:p>
          <a:endParaRPr lang="ru-RU"/>
        </a:p>
      </dgm:t>
    </dgm:pt>
    <dgm:pt modelId="{6AA9A0E2-71C2-499C-9F99-63EA282D9C70}">
      <dgm:prSet/>
      <dgm:spPr>
        <a:solidFill>
          <a:schemeClr val="bg1"/>
        </a:solidFill>
        <a:effectLst>
          <a:glow rad="635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endParaRPr lang="ru-RU"/>
        </a:p>
      </dgm:t>
    </dgm:pt>
    <dgm:pt modelId="{BC939903-6ECD-4A3E-B3CC-80C08E6CAD17}" type="parTrans" cxnId="{7D075368-66CA-444C-AFD4-096BC33EBB80}">
      <dgm:prSet/>
      <dgm:spPr/>
      <dgm:t>
        <a:bodyPr/>
        <a:lstStyle/>
        <a:p>
          <a:endParaRPr lang="ru-RU"/>
        </a:p>
      </dgm:t>
    </dgm:pt>
    <dgm:pt modelId="{7CBCDCDC-E225-4588-9B31-5C7FC2FAB426}" type="sibTrans" cxnId="{7D075368-66CA-444C-AFD4-096BC33EBB80}">
      <dgm:prSet/>
      <dgm:spPr/>
      <dgm:t>
        <a:bodyPr/>
        <a:lstStyle/>
        <a:p>
          <a:endParaRPr lang="ru-RU"/>
        </a:p>
      </dgm:t>
    </dgm:pt>
    <dgm:pt modelId="{B46A06CC-51B0-4D80-8697-B2A928ED97AB}" type="pres">
      <dgm:prSet presAssocID="{622E4CE4-5119-4449-BCB4-1AAAA3B187C1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D51DC4-6623-46D8-9564-E1FF974F3335}" type="pres">
      <dgm:prSet presAssocID="{622E4CE4-5119-4449-BCB4-1AAAA3B187C1}" presName="dummyMaxCanvas" presStyleCnt="0"/>
      <dgm:spPr/>
    </dgm:pt>
    <dgm:pt modelId="{F150EB6B-9D0A-4561-8947-FA259F9BB1A8}" type="pres">
      <dgm:prSet presAssocID="{622E4CE4-5119-4449-BCB4-1AAAA3B187C1}" presName="parentComposite" presStyleCnt="0"/>
      <dgm:spPr/>
    </dgm:pt>
    <dgm:pt modelId="{BF46F853-D268-475F-9A3D-CDDD624C3016}" type="pres">
      <dgm:prSet presAssocID="{622E4CE4-5119-4449-BCB4-1AAAA3B187C1}" presName="parent1" presStyleLbl="alignAccFollowNode1" presStyleIdx="0" presStyleCnt="4" custAng="21344896" custScaleX="112109" custLinFactNeighborX="-13023" custLinFactNeighborY="57817">
        <dgm:presLayoutVars>
          <dgm:chMax val="4"/>
        </dgm:presLayoutVars>
      </dgm:prSet>
      <dgm:spPr/>
      <dgm:t>
        <a:bodyPr/>
        <a:lstStyle/>
        <a:p>
          <a:endParaRPr lang="ru-RU"/>
        </a:p>
      </dgm:t>
    </dgm:pt>
    <dgm:pt modelId="{B780D6A2-82EF-4A00-809C-BA662B46A7E9}" type="pres">
      <dgm:prSet presAssocID="{622E4CE4-5119-4449-BCB4-1AAAA3B187C1}" presName="parent2" presStyleLbl="alignAccFollowNode1" presStyleIdx="1" presStyleCnt="4" custAng="21339509" custScaleX="115422" custScaleY="134410" custLinFactNeighborX="-21310" custLinFactNeighborY="56832">
        <dgm:presLayoutVars>
          <dgm:chMax val="4"/>
        </dgm:presLayoutVars>
      </dgm:prSet>
      <dgm:spPr/>
      <dgm:t>
        <a:bodyPr/>
        <a:lstStyle/>
        <a:p>
          <a:endParaRPr lang="ru-RU"/>
        </a:p>
      </dgm:t>
    </dgm:pt>
    <dgm:pt modelId="{C2A7288D-04D0-44E7-A44C-BB3A7133B333}" type="pres">
      <dgm:prSet presAssocID="{622E4CE4-5119-4449-BCB4-1AAAA3B187C1}" presName="childrenComposite" presStyleCnt="0"/>
      <dgm:spPr/>
    </dgm:pt>
    <dgm:pt modelId="{1FCC8D4F-6CDF-483F-9CA9-A56A4E2F9E24}" type="pres">
      <dgm:prSet presAssocID="{622E4CE4-5119-4449-BCB4-1AAAA3B187C1}" presName="dummyMaxCanvas_ChildArea" presStyleCnt="0"/>
      <dgm:spPr/>
    </dgm:pt>
    <dgm:pt modelId="{800CC7E2-2280-449B-B036-7F05612BD778}" type="pres">
      <dgm:prSet presAssocID="{622E4CE4-5119-4449-BCB4-1AAAA3B187C1}" presName="fulcrum" presStyleLbl="alignAccFollowNode1" presStyleIdx="2" presStyleCnt="4" custAng="21262162" custScaleX="48148" custScaleY="72839" custLinFactNeighborX="37679" custLinFactNeighborY="-6683"/>
      <dgm:spPr>
        <a:solidFill>
          <a:schemeClr val="accent3">
            <a:lumMod val="75000"/>
            <a:alpha val="90000"/>
          </a:schemeClr>
        </a:solidFill>
      </dgm:spPr>
    </dgm:pt>
    <dgm:pt modelId="{B7B13C93-BA6E-4285-B1E2-B29AC5E7A0E9}" type="pres">
      <dgm:prSet presAssocID="{622E4CE4-5119-4449-BCB4-1AAAA3B187C1}" presName="balance_21" presStyleLbl="alignAccFollowNode1" presStyleIdx="3" presStyleCnt="4" custLinFactNeighborX="7161" custLinFactNeighborY="4915">
        <dgm:presLayoutVars>
          <dgm:bulletEnabled val="1"/>
        </dgm:presLayoutVars>
      </dgm:prSet>
      <dgm:spPr>
        <a:solidFill>
          <a:schemeClr val="accent3">
            <a:lumMod val="75000"/>
            <a:alpha val="90000"/>
          </a:schemeClr>
        </a:solidFill>
      </dgm:spPr>
    </dgm:pt>
    <dgm:pt modelId="{C30AFB80-CB3C-437F-B4EE-47C616BCF6C8}" type="pres">
      <dgm:prSet presAssocID="{622E4CE4-5119-4449-BCB4-1AAAA3B187C1}" presName="left_21_1" presStyleLbl="node1" presStyleIdx="0" presStyleCnt="3" custScaleX="115619" custScaleY="78790" custLinFactNeighborX="6044" custLinFactNeighborY="100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6075D4-4BF8-4087-B8E3-6AC15878A520}" type="pres">
      <dgm:prSet presAssocID="{622E4CE4-5119-4449-BCB4-1AAAA3B187C1}" presName="left_21_2" presStyleLbl="node1" presStyleIdx="1" presStyleCnt="3" custScaleX="108042" custScaleY="84531" custLinFactNeighborX="2742" custLinFactNeighborY="193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404A3C-8421-4585-9DBB-AEA99AE295D5}" type="pres">
      <dgm:prSet presAssocID="{622E4CE4-5119-4449-BCB4-1AAAA3B187C1}" presName="right_21_1" presStyleLbl="node1" presStyleIdx="2" presStyleCnt="3" custScaleX="106656" custLinFactNeighborX="-9816" custLinFactNeighborY="-48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D44A3F-D4ED-42B2-8B5A-E8CD8D608F5A}" srcId="{166F4A16-A6A6-4454-8F08-52E4A9C93510}" destId="{EFFB3AE0-2A0A-4F07-9C80-CC530BE3F42D}" srcOrd="0" destOrd="0" parTransId="{476C251A-8829-4FED-80F5-2E60098C9C73}" sibTransId="{311A1CB2-64C8-4A2F-BE1B-506A68DCF58B}"/>
    <dgm:cxn modelId="{018A58C9-56B8-42A2-8FEC-06EDD0A64655}" srcId="{67317708-BB0C-4655-8C26-F6EA91859104}" destId="{AE86B29C-3B1B-4DF9-9FA4-417A08F68A61}" srcOrd="0" destOrd="0" parTransId="{67565605-4F6F-436C-880B-20E63C6D5705}" sibTransId="{DA6F9BB2-5BF1-45F7-94CF-7B4D742A3596}"/>
    <dgm:cxn modelId="{E00CE743-495F-40EB-945F-04833A80588F}" srcId="{622E4CE4-5119-4449-BCB4-1AAAA3B187C1}" destId="{67317708-BB0C-4655-8C26-F6EA91859104}" srcOrd="1" destOrd="0" parTransId="{4650779E-EEA8-480B-889D-04D8CB925C8E}" sibTransId="{518D2E8A-5751-412A-A82A-63E5653C01F1}"/>
    <dgm:cxn modelId="{45066CF0-A0D2-4FED-89C7-180A5768741D}" type="presOf" srcId="{AE86B29C-3B1B-4DF9-9FA4-417A08F68A61}" destId="{94404A3C-8421-4585-9DBB-AEA99AE295D5}" srcOrd="0" destOrd="0" presId="urn:microsoft.com/office/officeart/2005/8/layout/balance1"/>
    <dgm:cxn modelId="{C41EED82-F6C2-4D59-9316-5718A562037A}" srcId="{166F4A16-A6A6-4454-8F08-52E4A9C93510}" destId="{A97E90AD-4603-42C1-A3CF-CC481B4EAD50}" srcOrd="1" destOrd="0" parTransId="{4BFCEE67-C227-41A4-A31A-50B8A50C8CE0}" sibTransId="{01205485-3CC4-4C1C-8EB3-0ECB5CC705C7}"/>
    <dgm:cxn modelId="{7E64A304-9725-4F61-803C-2D6D2F9FBA29}" type="presOf" srcId="{622E4CE4-5119-4449-BCB4-1AAAA3B187C1}" destId="{B46A06CC-51B0-4D80-8697-B2A928ED97AB}" srcOrd="0" destOrd="0" presId="urn:microsoft.com/office/officeart/2005/8/layout/balance1"/>
    <dgm:cxn modelId="{8A432820-E70C-423B-BC30-16D07A471D05}" type="presOf" srcId="{EFFB3AE0-2A0A-4F07-9C80-CC530BE3F42D}" destId="{C30AFB80-CB3C-437F-B4EE-47C616BCF6C8}" srcOrd="0" destOrd="0" presId="urn:microsoft.com/office/officeart/2005/8/layout/balance1"/>
    <dgm:cxn modelId="{70A48916-0A98-4CBA-B354-1A28CA443F92}" type="presOf" srcId="{A97E90AD-4603-42C1-A3CF-CC481B4EAD50}" destId="{9C6075D4-4BF8-4087-B8E3-6AC15878A520}" srcOrd="0" destOrd="0" presId="urn:microsoft.com/office/officeart/2005/8/layout/balance1"/>
    <dgm:cxn modelId="{64E9E533-DE3D-4598-B7F0-649C201141D1}" type="presOf" srcId="{67317708-BB0C-4655-8C26-F6EA91859104}" destId="{B780D6A2-82EF-4A00-809C-BA662B46A7E9}" srcOrd="0" destOrd="0" presId="urn:microsoft.com/office/officeart/2005/8/layout/balance1"/>
    <dgm:cxn modelId="{EAF3181E-A9DE-4897-A573-CCE193723497}" type="presOf" srcId="{166F4A16-A6A6-4454-8F08-52E4A9C93510}" destId="{BF46F853-D268-475F-9A3D-CDDD624C3016}" srcOrd="0" destOrd="0" presId="urn:microsoft.com/office/officeart/2005/8/layout/balance1"/>
    <dgm:cxn modelId="{BCE811AD-E1EE-4298-B752-1232405C2315}" srcId="{622E4CE4-5119-4449-BCB4-1AAAA3B187C1}" destId="{166F4A16-A6A6-4454-8F08-52E4A9C93510}" srcOrd="0" destOrd="0" parTransId="{48CA5E7A-2A18-4430-A982-A0D32ED91A1A}" sibTransId="{2F40B04D-F5F2-413A-B888-19FC194526D7}"/>
    <dgm:cxn modelId="{7D075368-66CA-444C-AFD4-096BC33EBB80}" srcId="{622E4CE4-5119-4449-BCB4-1AAAA3B187C1}" destId="{6AA9A0E2-71C2-499C-9F99-63EA282D9C70}" srcOrd="2" destOrd="0" parTransId="{BC939903-6ECD-4A3E-B3CC-80C08E6CAD17}" sibTransId="{7CBCDCDC-E225-4588-9B31-5C7FC2FAB426}"/>
    <dgm:cxn modelId="{5E01A7A7-B221-47B1-8C12-6E39DBDD83A4}" type="presParOf" srcId="{B46A06CC-51B0-4D80-8697-B2A928ED97AB}" destId="{C4D51DC4-6623-46D8-9564-E1FF974F3335}" srcOrd="0" destOrd="0" presId="urn:microsoft.com/office/officeart/2005/8/layout/balance1"/>
    <dgm:cxn modelId="{BFCAFA81-642C-436A-B2D6-9F3033A07284}" type="presParOf" srcId="{B46A06CC-51B0-4D80-8697-B2A928ED97AB}" destId="{F150EB6B-9D0A-4561-8947-FA259F9BB1A8}" srcOrd="1" destOrd="0" presId="urn:microsoft.com/office/officeart/2005/8/layout/balance1"/>
    <dgm:cxn modelId="{50C4F5BB-9B8D-4FED-86E6-9DD5E36B6CE8}" type="presParOf" srcId="{F150EB6B-9D0A-4561-8947-FA259F9BB1A8}" destId="{BF46F853-D268-475F-9A3D-CDDD624C3016}" srcOrd="0" destOrd="0" presId="urn:microsoft.com/office/officeart/2005/8/layout/balance1"/>
    <dgm:cxn modelId="{792A48C1-53A9-4A1C-9FC2-E421C23DF6B1}" type="presParOf" srcId="{F150EB6B-9D0A-4561-8947-FA259F9BB1A8}" destId="{B780D6A2-82EF-4A00-809C-BA662B46A7E9}" srcOrd="1" destOrd="0" presId="urn:microsoft.com/office/officeart/2005/8/layout/balance1"/>
    <dgm:cxn modelId="{521E0D40-2093-4759-8A4C-761166C2B491}" type="presParOf" srcId="{B46A06CC-51B0-4D80-8697-B2A928ED97AB}" destId="{C2A7288D-04D0-44E7-A44C-BB3A7133B333}" srcOrd="2" destOrd="0" presId="urn:microsoft.com/office/officeart/2005/8/layout/balance1"/>
    <dgm:cxn modelId="{6D96FD32-520D-4F6B-9689-1D8A78728635}" type="presParOf" srcId="{C2A7288D-04D0-44E7-A44C-BB3A7133B333}" destId="{1FCC8D4F-6CDF-483F-9CA9-A56A4E2F9E24}" srcOrd="0" destOrd="0" presId="urn:microsoft.com/office/officeart/2005/8/layout/balance1"/>
    <dgm:cxn modelId="{A1B44795-9DFB-4741-92CD-E067E0C0F176}" type="presParOf" srcId="{C2A7288D-04D0-44E7-A44C-BB3A7133B333}" destId="{800CC7E2-2280-449B-B036-7F05612BD778}" srcOrd="1" destOrd="0" presId="urn:microsoft.com/office/officeart/2005/8/layout/balance1"/>
    <dgm:cxn modelId="{B5736360-167B-48C5-94F9-93D4291F9370}" type="presParOf" srcId="{C2A7288D-04D0-44E7-A44C-BB3A7133B333}" destId="{B7B13C93-BA6E-4285-B1E2-B29AC5E7A0E9}" srcOrd="2" destOrd="0" presId="urn:microsoft.com/office/officeart/2005/8/layout/balance1"/>
    <dgm:cxn modelId="{4A23B20F-4ED5-422B-869A-31612AAF640E}" type="presParOf" srcId="{C2A7288D-04D0-44E7-A44C-BB3A7133B333}" destId="{C30AFB80-CB3C-437F-B4EE-47C616BCF6C8}" srcOrd="3" destOrd="0" presId="urn:microsoft.com/office/officeart/2005/8/layout/balance1"/>
    <dgm:cxn modelId="{C9B45F9B-60CA-4002-AF1B-2AD3123BE704}" type="presParOf" srcId="{C2A7288D-04D0-44E7-A44C-BB3A7133B333}" destId="{9C6075D4-4BF8-4087-B8E3-6AC15878A520}" srcOrd="4" destOrd="0" presId="urn:microsoft.com/office/officeart/2005/8/layout/balance1"/>
    <dgm:cxn modelId="{300392B3-BCC8-4E5B-85C0-676E784C9254}" type="presParOf" srcId="{C2A7288D-04D0-44E7-A44C-BB3A7133B333}" destId="{94404A3C-8421-4585-9DBB-AEA99AE295D5}" srcOrd="5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31C9611-5E75-4C0C-917E-4AAEC5A851B4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5CE3F0A6-384D-4727-BEBF-8EB41FB11BA2}">
      <dgm:prSet phldrT="[Текст]" custT="1"/>
      <dgm:spPr>
        <a:solidFill>
          <a:schemeClr val="bg1"/>
        </a:solidFill>
      </dgm:spPr>
      <dgm:t>
        <a:bodyPr/>
        <a:lstStyle/>
        <a:p>
          <a:r>
            <a: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Разработка нормативных документов по организации деятельности наставничества</a:t>
          </a:r>
        </a:p>
        <a:p>
          <a:r>
            <a: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Срок: до 7 октября 2022г</a:t>
          </a:r>
          <a:endParaRPr lang="ru-RU" sz="16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98838BB-02A6-47E2-BF78-5234A57EE598}" type="parTrans" cxnId="{C31022FC-BB23-490C-B7A2-95114D9C7B64}">
      <dgm:prSet/>
      <dgm:spPr/>
      <dgm:t>
        <a:bodyPr/>
        <a:lstStyle/>
        <a:p>
          <a:endParaRPr lang="ru-RU"/>
        </a:p>
      </dgm:t>
    </dgm:pt>
    <dgm:pt modelId="{3E8AB42E-B303-4012-ABFE-3D8BCBE90AF6}" type="sibTrans" cxnId="{C31022FC-BB23-490C-B7A2-95114D9C7B64}">
      <dgm:prSet/>
      <dgm:spPr/>
      <dgm:t>
        <a:bodyPr/>
        <a:lstStyle/>
        <a:p>
          <a:endParaRPr lang="ru-RU"/>
        </a:p>
      </dgm:t>
    </dgm:pt>
    <dgm:pt modelId="{1ABE2824-C121-4D82-9F41-9A91B3EED3A5}">
      <dgm:prSet phldrT="[Текст]" custT="1"/>
      <dgm:spPr>
        <a:solidFill>
          <a:schemeClr val="bg1"/>
        </a:solidFill>
      </dgm:spPr>
      <dgm:t>
        <a:bodyPr/>
        <a:lstStyle/>
        <a:p>
          <a:r>
            <a: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Создание раздела «Наставничество» на официальном сайте МОУО</a:t>
          </a:r>
        </a:p>
        <a:p>
          <a:r>
            <a: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Срок: до 10 сентября 2022г</a:t>
          </a:r>
          <a:endParaRPr lang="ru-RU" sz="16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3F8DDD8-6300-424F-BF81-57FD38B49B33}" type="parTrans" cxnId="{5CA8EE12-A2AB-4C93-88FB-19D6A0F7D4BA}">
      <dgm:prSet/>
      <dgm:spPr/>
      <dgm:t>
        <a:bodyPr/>
        <a:lstStyle/>
        <a:p>
          <a:endParaRPr lang="ru-RU"/>
        </a:p>
      </dgm:t>
    </dgm:pt>
    <dgm:pt modelId="{36741889-831D-4465-B2F3-18A2030D4EBC}" type="sibTrans" cxnId="{5CA8EE12-A2AB-4C93-88FB-19D6A0F7D4BA}">
      <dgm:prSet/>
      <dgm:spPr/>
      <dgm:t>
        <a:bodyPr/>
        <a:lstStyle/>
        <a:p>
          <a:endParaRPr lang="ru-RU"/>
        </a:p>
      </dgm:t>
    </dgm:pt>
    <dgm:pt modelId="{8792CF89-6600-416B-BFB4-42FA54F330A4}">
      <dgm:prSet phldrT="[Текст]" custT="1"/>
      <dgm:spPr>
        <a:solidFill>
          <a:schemeClr val="bg1"/>
        </a:solidFill>
      </dgm:spPr>
      <dgm:t>
        <a:bodyPr/>
        <a:lstStyle/>
        <a:p>
          <a:r>
            <a: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Разработка муниципальных «дорожных карт» по внедрению системы наставничества</a:t>
          </a:r>
        </a:p>
        <a:p>
          <a:r>
            <a: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Срок: до 15 октября 2022г</a:t>
          </a:r>
          <a:endParaRPr lang="ru-RU" sz="16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CC77F1B-FD21-4FDD-BE83-B9526EDD8470}" type="parTrans" cxnId="{3C749CA7-958D-4717-A6C0-20B74DE40AC9}">
      <dgm:prSet/>
      <dgm:spPr/>
      <dgm:t>
        <a:bodyPr/>
        <a:lstStyle/>
        <a:p>
          <a:endParaRPr lang="ru-RU"/>
        </a:p>
      </dgm:t>
    </dgm:pt>
    <dgm:pt modelId="{F5DA0D15-AFAE-4EC0-9C4A-A56952F374B6}" type="sibTrans" cxnId="{3C749CA7-958D-4717-A6C0-20B74DE40AC9}">
      <dgm:prSet/>
      <dgm:spPr/>
      <dgm:t>
        <a:bodyPr/>
        <a:lstStyle/>
        <a:p>
          <a:endParaRPr lang="ru-RU"/>
        </a:p>
      </dgm:t>
    </dgm:pt>
    <dgm:pt modelId="{10BF0AC6-F5DE-4170-A3A6-5D79677F2569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endParaRPr lang="ru-RU" sz="1600" b="1" dirty="0" smtClean="0">
            <a:latin typeface="Times New Roman" pitchFamily="18" charset="0"/>
            <a:cs typeface="Times New Roman" pitchFamily="18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Представление информации о модели </a:t>
          </a:r>
          <a:r>
            <a:rPr lang="ru-RU" sz="16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настанвичества</a:t>
          </a:r>
          <a:endParaRPr lang="ru-RU" sz="1600" b="1" dirty="0" smtClean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 ГАОУ ДПО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«ТИРО и ПК»</a:t>
          </a:r>
        </a:p>
        <a:p>
          <a:pPr>
            <a:lnSpc>
              <a:spcPct val="90000"/>
            </a:lnSpc>
            <a:spcAft>
              <a:spcPct val="35000"/>
            </a:spcAft>
          </a:pPr>
          <a:endParaRPr lang="ru-RU" sz="1600" b="1" dirty="0" smtClean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pPr>
            <a:lnSpc>
              <a:spcPct val="90000"/>
            </a:lnSpc>
            <a:spcAft>
              <a:spcPct val="35000"/>
            </a:spcAft>
          </a:pPr>
          <a:r>
            <a: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Срок: до 20 октября 2022г</a:t>
          </a:r>
        </a:p>
        <a:p>
          <a:pPr>
            <a:lnSpc>
              <a:spcPct val="90000"/>
            </a:lnSpc>
            <a:spcAft>
              <a:spcPct val="35000"/>
            </a:spcAft>
          </a:pPr>
          <a:endParaRPr lang="ru-RU" sz="1500" dirty="0"/>
        </a:p>
      </dgm:t>
    </dgm:pt>
    <dgm:pt modelId="{4852EB39-68D4-4322-B2DA-A74314296F53}" type="parTrans" cxnId="{50962E9C-E28C-40AF-9F5C-D9349B3E56F3}">
      <dgm:prSet/>
      <dgm:spPr/>
      <dgm:t>
        <a:bodyPr/>
        <a:lstStyle/>
        <a:p>
          <a:endParaRPr lang="ru-RU"/>
        </a:p>
      </dgm:t>
    </dgm:pt>
    <dgm:pt modelId="{683D28B5-3E4A-4E60-BF90-5F483D589513}" type="sibTrans" cxnId="{50962E9C-E28C-40AF-9F5C-D9349B3E56F3}">
      <dgm:prSet/>
      <dgm:spPr/>
      <dgm:t>
        <a:bodyPr/>
        <a:lstStyle/>
        <a:p>
          <a:endParaRPr lang="ru-RU"/>
        </a:p>
      </dgm:t>
    </dgm:pt>
    <dgm:pt modelId="{77F68C83-994C-47D9-8F94-9C027B2DD1DF}" type="pres">
      <dgm:prSet presAssocID="{F31C9611-5E75-4C0C-917E-4AAEC5A851B4}" presName="Name0" presStyleCnt="0">
        <dgm:presLayoutVars>
          <dgm:dir/>
          <dgm:resizeHandles val="exact"/>
        </dgm:presLayoutVars>
      </dgm:prSet>
      <dgm:spPr/>
    </dgm:pt>
    <dgm:pt modelId="{6C225D1B-29CA-4B7E-A761-E7F6CC1007F1}" type="pres">
      <dgm:prSet presAssocID="{F31C9611-5E75-4C0C-917E-4AAEC5A851B4}" presName="fgShape" presStyleLbl="fgShp" presStyleIdx="0" presStyleCnt="1" custLinFactNeighborX="-496" custLinFactNeighborY="-13591"/>
      <dgm:spPr>
        <a:solidFill>
          <a:schemeClr val="bg1"/>
        </a:solidFill>
        <a:ln>
          <a:solidFill>
            <a:srgbClr val="800080"/>
          </a:solidFill>
        </a:ln>
      </dgm:spPr>
    </dgm:pt>
    <dgm:pt modelId="{7D5DA314-CA3E-4A3E-9018-92C88A17E64A}" type="pres">
      <dgm:prSet presAssocID="{F31C9611-5E75-4C0C-917E-4AAEC5A851B4}" presName="linComp" presStyleCnt="0"/>
      <dgm:spPr/>
    </dgm:pt>
    <dgm:pt modelId="{CCB05FCD-3374-45DB-9E6A-78F2905BD8A9}" type="pres">
      <dgm:prSet presAssocID="{5CE3F0A6-384D-4727-BEBF-8EB41FB11BA2}" presName="compNode" presStyleCnt="0"/>
      <dgm:spPr/>
    </dgm:pt>
    <dgm:pt modelId="{B0FBF1D3-7068-4297-986A-8AD4862638F9}" type="pres">
      <dgm:prSet presAssocID="{5CE3F0A6-384D-4727-BEBF-8EB41FB11BA2}" presName="bkgdShape" presStyleLbl="node1" presStyleIdx="0" presStyleCnt="4" custLinFactNeighborX="4738"/>
      <dgm:spPr/>
      <dgm:t>
        <a:bodyPr/>
        <a:lstStyle/>
        <a:p>
          <a:endParaRPr lang="ru-RU"/>
        </a:p>
      </dgm:t>
    </dgm:pt>
    <dgm:pt modelId="{3A119356-8553-4E02-99EE-EA606AF4EA17}" type="pres">
      <dgm:prSet presAssocID="{5CE3F0A6-384D-4727-BEBF-8EB41FB11BA2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931CDA-B824-4CD6-962F-FA041C0DA8A6}" type="pres">
      <dgm:prSet presAssocID="{5CE3F0A6-384D-4727-BEBF-8EB41FB11BA2}" presName="invisiNode" presStyleLbl="node1" presStyleIdx="0" presStyleCnt="4"/>
      <dgm:spPr/>
    </dgm:pt>
    <dgm:pt modelId="{F5CAB4EF-269C-47C4-9815-5A36C9BDA77E}" type="pres">
      <dgm:prSet presAssocID="{5CE3F0A6-384D-4727-BEBF-8EB41FB11BA2}" presName="imagNode" presStyleLbl="fgImgPlace1" presStyleIdx="0" presStyleCnt="4" custScaleX="90283" custScaleY="80496" custLinFactNeighborX="-5321" custLinFactNeighborY="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8CDE890-D802-4883-A0FE-AE17E4B46B18}" type="pres">
      <dgm:prSet presAssocID="{3E8AB42E-B303-4012-ABFE-3D8BCBE90AF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A931CDA-00C3-42E7-B1A9-80C68ECFD9C9}" type="pres">
      <dgm:prSet presAssocID="{1ABE2824-C121-4D82-9F41-9A91B3EED3A5}" presName="compNode" presStyleCnt="0"/>
      <dgm:spPr/>
    </dgm:pt>
    <dgm:pt modelId="{3537C81C-2A20-4A4B-9EE7-A339DCE8EF5F}" type="pres">
      <dgm:prSet presAssocID="{1ABE2824-C121-4D82-9F41-9A91B3EED3A5}" presName="bkgdShape" presStyleLbl="node1" presStyleIdx="1" presStyleCnt="4"/>
      <dgm:spPr/>
      <dgm:t>
        <a:bodyPr/>
        <a:lstStyle/>
        <a:p>
          <a:endParaRPr lang="ru-RU"/>
        </a:p>
      </dgm:t>
    </dgm:pt>
    <dgm:pt modelId="{38FEA4C9-DCF0-453C-AF31-9C231ABD5B69}" type="pres">
      <dgm:prSet presAssocID="{1ABE2824-C121-4D82-9F41-9A91B3EED3A5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358CD8-02A9-418C-A206-6A1988D6E6C6}" type="pres">
      <dgm:prSet presAssocID="{1ABE2824-C121-4D82-9F41-9A91B3EED3A5}" presName="invisiNode" presStyleLbl="node1" presStyleIdx="1" presStyleCnt="4"/>
      <dgm:spPr/>
    </dgm:pt>
    <dgm:pt modelId="{A16FDCDA-5E0B-4B8E-981F-DA38299D64A9}" type="pres">
      <dgm:prSet presAssocID="{1ABE2824-C121-4D82-9F41-9A91B3EED3A5}" presName="imagNode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1992F0F3-B64C-40EB-970C-8193840448BB}" type="pres">
      <dgm:prSet presAssocID="{36741889-831D-4465-B2F3-18A2030D4EB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1CF6C3E-BA8E-4674-B18B-CBDF7903764C}" type="pres">
      <dgm:prSet presAssocID="{8792CF89-6600-416B-BFB4-42FA54F330A4}" presName="compNode" presStyleCnt="0"/>
      <dgm:spPr/>
    </dgm:pt>
    <dgm:pt modelId="{7EC4EB0E-5A43-4FF2-AE6C-21E49E31CF65}" type="pres">
      <dgm:prSet presAssocID="{8792CF89-6600-416B-BFB4-42FA54F330A4}" presName="bkgdShape" presStyleLbl="node1" presStyleIdx="2" presStyleCnt="4"/>
      <dgm:spPr/>
      <dgm:t>
        <a:bodyPr/>
        <a:lstStyle/>
        <a:p>
          <a:endParaRPr lang="ru-RU"/>
        </a:p>
      </dgm:t>
    </dgm:pt>
    <dgm:pt modelId="{643A4DC8-143D-42D9-81A8-F24E17A02B03}" type="pres">
      <dgm:prSet presAssocID="{8792CF89-6600-416B-BFB4-42FA54F330A4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1242E2-2141-4E38-BF6E-2E1123D869E3}" type="pres">
      <dgm:prSet presAssocID="{8792CF89-6600-416B-BFB4-42FA54F330A4}" presName="invisiNode" presStyleLbl="node1" presStyleIdx="2" presStyleCnt="4"/>
      <dgm:spPr/>
    </dgm:pt>
    <dgm:pt modelId="{7F3E7B28-6329-488B-AC02-77BC57BF1DEE}" type="pres">
      <dgm:prSet presAssocID="{8792CF89-6600-416B-BFB4-42FA54F330A4}" presName="imagNode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4F94AD5C-B562-49E9-B8DA-927EF75A6159}" type="pres">
      <dgm:prSet presAssocID="{F5DA0D15-AFAE-4EC0-9C4A-A56952F374B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DFF13E7-E5B6-4457-9291-C94C40619F59}" type="pres">
      <dgm:prSet presAssocID="{10BF0AC6-F5DE-4170-A3A6-5D79677F2569}" presName="compNode" presStyleCnt="0"/>
      <dgm:spPr/>
    </dgm:pt>
    <dgm:pt modelId="{C6660CA4-7B10-40B5-8535-31EA33BA00CF}" type="pres">
      <dgm:prSet presAssocID="{10BF0AC6-F5DE-4170-A3A6-5D79677F2569}" presName="bkgdShape" presStyleLbl="node1" presStyleIdx="3" presStyleCnt="4" custLinFactNeighborX="-6650" custLinFactNeighborY="-2632"/>
      <dgm:spPr/>
      <dgm:t>
        <a:bodyPr/>
        <a:lstStyle/>
        <a:p>
          <a:endParaRPr lang="ru-RU"/>
        </a:p>
      </dgm:t>
    </dgm:pt>
    <dgm:pt modelId="{FF8F1A52-3A7B-4845-9DFC-2FC30CB207F6}" type="pres">
      <dgm:prSet presAssocID="{10BF0AC6-F5DE-4170-A3A6-5D79677F2569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A6FCB6-6048-409E-8E37-B130BF948E58}" type="pres">
      <dgm:prSet presAssocID="{10BF0AC6-F5DE-4170-A3A6-5D79677F2569}" presName="invisiNode" presStyleLbl="node1" presStyleIdx="3" presStyleCnt="4"/>
      <dgm:spPr/>
    </dgm:pt>
    <dgm:pt modelId="{6FAEDF03-3A33-40CA-8254-B3F0053AC44A}" type="pres">
      <dgm:prSet presAssocID="{10BF0AC6-F5DE-4170-A3A6-5D79677F2569}" presName="imagNode" presStyleLbl="fgImgPlace1" presStyleIdx="3" presStyleCnt="4" custLinFactNeighborX="2302" custLinFactNeighborY="443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D7988B65-8797-4615-A21E-9E2F3B3C865A}" type="presOf" srcId="{1ABE2824-C121-4D82-9F41-9A91B3EED3A5}" destId="{38FEA4C9-DCF0-453C-AF31-9C231ABD5B69}" srcOrd="1" destOrd="0" presId="urn:microsoft.com/office/officeart/2005/8/layout/hList7"/>
    <dgm:cxn modelId="{4287608C-B22F-404D-9DA8-EDB45829105F}" type="presOf" srcId="{8792CF89-6600-416B-BFB4-42FA54F330A4}" destId="{643A4DC8-143D-42D9-81A8-F24E17A02B03}" srcOrd="1" destOrd="0" presId="urn:microsoft.com/office/officeart/2005/8/layout/hList7"/>
    <dgm:cxn modelId="{66772147-3A9E-4321-9A79-8D5D7DDCB8C2}" type="presOf" srcId="{F31C9611-5E75-4C0C-917E-4AAEC5A851B4}" destId="{77F68C83-994C-47D9-8F94-9C027B2DD1DF}" srcOrd="0" destOrd="0" presId="urn:microsoft.com/office/officeart/2005/8/layout/hList7"/>
    <dgm:cxn modelId="{3C749CA7-958D-4717-A6C0-20B74DE40AC9}" srcId="{F31C9611-5E75-4C0C-917E-4AAEC5A851B4}" destId="{8792CF89-6600-416B-BFB4-42FA54F330A4}" srcOrd="2" destOrd="0" parTransId="{BCC77F1B-FD21-4FDD-BE83-B9526EDD8470}" sibTransId="{F5DA0D15-AFAE-4EC0-9C4A-A56952F374B6}"/>
    <dgm:cxn modelId="{BDD81B9C-8AA5-4DB8-B827-65C57686E5B1}" type="presOf" srcId="{5CE3F0A6-384D-4727-BEBF-8EB41FB11BA2}" destId="{3A119356-8553-4E02-99EE-EA606AF4EA17}" srcOrd="1" destOrd="0" presId="urn:microsoft.com/office/officeart/2005/8/layout/hList7"/>
    <dgm:cxn modelId="{602D2E09-E8C0-4545-99EA-D7DEEFE877F2}" type="presOf" srcId="{3E8AB42E-B303-4012-ABFE-3D8BCBE90AF6}" destId="{D8CDE890-D802-4883-A0FE-AE17E4B46B18}" srcOrd="0" destOrd="0" presId="urn:microsoft.com/office/officeart/2005/8/layout/hList7"/>
    <dgm:cxn modelId="{C31022FC-BB23-490C-B7A2-95114D9C7B64}" srcId="{F31C9611-5E75-4C0C-917E-4AAEC5A851B4}" destId="{5CE3F0A6-384D-4727-BEBF-8EB41FB11BA2}" srcOrd="0" destOrd="0" parTransId="{B98838BB-02A6-47E2-BF78-5234A57EE598}" sibTransId="{3E8AB42E-B303-4012-ABFE-3D8BCBE90AF6}"/>
    <dgm:cxn modelId="{C21F0121-4881-47FC-B876-13CA711029F8}" type="presOf" srcId="{8792CF89-6600-416B-BFB4-42FA54F330A4}" destId="{7EC4EB0E-5A43-4FF2-AE6C-21E49E31CF65}" srcOrd="0" destOrd="0" presId="urn:microsoft.com/office/officeart/2005/8/layout/hList7"/>
    <dgm:cxn modelId="{050E0B48-A537-44B4-A805-8C0885582ECC}" type="presOf" srcId="{5CE3F0A6-384D-4727-BEBF-8EB41FB11BA2}" destId="{B0FBF1D3-7068-4297-986A-8AD4862638F9}" srcOrd="0" destOrd="0" presId="urn:microsoft.com/office/officeart/2005/8/layout/hList7"/>
    <dgm:cxn modelId="{790AD3D5-4A97-4109-B3B1-6B9941066425}" type="presOf" srcId="{10BF0AC6-F5DE-4170-A3A6-5D79677F2569}" destId="{FF8F1A52-3A7B-4845-9DFC-2FC30CB207F6}" srcOrd="1" destOrd="0" presId="urn:microsoft.com/office/officeart/2005/8/layout/hList7"/>
    <dgm:cxn modelId="{50962E9C-E28C-40AF-9F5C-D9349B3E56F3}" srcId="{F31C9611-5E75-4C0C-917E-4AAEC5A851B4}" destId="{10BF0AC6-F5DE-4170-A3A6-5D79677F2569}" srcOrd="3" destOrd="0" parTransId="{4852EB39-68D4-4322-B2DA-A74314296F53}" sibTransId="{683D28B5-3E4A-4E60-BF90-5F483D589513}"/>
    <dgm:cxn modelId="{10B1015D-FBFD-4F01-8BF2-285B7B4C1BF3}" type="presOf" srcId="{F5DA0D15-AFAE-4EC0-9C4A-A56952F374B6}" destId="{4F94AD5C-B562-49E9-B8DA-927EF75A6159}" srcOrd="0" destOrd="0" presId="urn:microsoft.com/office/officeart/2005/8/layout/hList7"/>
    <dgm:cxn modelId="{D5891168-CD11-4662-ABCC-BB7E8F1491C7}" type="presOf" srcId="{10BF0AC6-F5DE-4170-A3A6-5D79677F2569}" destId="{C6660CA4-7B10-40B5-8535-31EA33BA00CF}" srcOrd="0" destOrd="0" presId="urn:microsoft.com/office/officeart/2005/8/layout/hList7"/>
    <dgm:cxn modelId="{4EFF70FA-39DC-44F8-AE50-8D41B858162A}" type="presOf" srcId="{36741889-831D-4465-B2F3-18A2030D4EBC}" destId="{1992F0F3-B64C-40EB-970C-8193840448BB}" srcOrd="0" destOrd="0" presId="urn:microsoft.com/office/officeart/2005/8/layout/hList7"/>
    <dgm:cxn modelId="{5CA8EE12-A2AB-4C93-88FB-19D6A0F7D4BA}" srcId="{F31C9611-5E75-4C0C-917E-4AAEC5A851B4}" destId="{1ABE2824-C121-4D82-9F41-9A91B3EED3A5}" srcOrd="1" destOrd="0" parTransId="{93F8DDD8-6300-424F-BF81-57FD38B49B33}" sibTransId="{36741889-831D-4465-B2F3-18A2030D4EBC}"/>
    <dgm:cxn modelId="{B8D34142-0F3B-48DF-91FD-1E5D7151892A}" type="presOf" srcId="{1ABE2824-C121-4D82-9F41-9A91B3EED3A5}" destId="{3537C81C-2A20-4A4B-9EE7-A339DCE8EF5F}" srcOrd="0" destOrd="0" presId="urn:microsoft.com/office/officeart/2005/8/layout/hList7"/>
    <dgm:cxn modelId="{4A171614-9E1F-4D0A-9571-8637D0EE893D}" type="presParOf" srcId="{77F68C83-994C-47D9-8F94-9C027B2DD1DF}" destId="{6C225D1B-29CA-4B7E-A761-E7F6CC1007F1}" srcOrd="0" destOrd="0" presId="urn:microsoft.com/office/officeart/2005/8/layout/hList7"/>
    <dgm:cxn modelId="{34398689-326B-4CBD-96F9-F83B6315E859}" type="presParOf" srcId="{77F68C83-994C-47D9-8F94-9C027B2DD1DF}" destId="{7D5DA314-CA3E-4A3E-9018-92C88A17E64A}" srcOrd="1" destOrd="0" presId="urn:microsoft.com/office/officeart/2005/8/layout/hList7"/>
    <dgm:cxn modelId="{444A9848-97B6-4FA0-9474-41F423FDFA58}" type="presParOf" srcId="{7D5DA314-CA3E-4A3E-9018-92C88A17E64A}" destId="{CCB05FCD-3374-45DB-9E6A-78F2905BD8A9}" srcOrd="0" destOrd="0" presId="urn:microsoft.com/office/officeart/2005/8/layout/hList7"/>
    <dgm:cxn modelId="{572E9B6C-C919-4FA4-8C94-781718FD20BB}" type="presParOf" srcId="{CCB05FCD-3374-45DB-9E6A-78F2905BD8A9}" destId="{B0FBF1D3-7068-4297-986A-8AD4862638F9}" srcOrd="0" destOrd="0" presId="urn:microsoft.com/office/officeart/2005/8/layout/hList7"/>
    <dgm:cxn modelId="{5589334C-7997-4E56-9FFC-D827DCBA4232}" type="presParOf" srcId="{CCB05FCD-3374-45DB-9E6A-78F2905BD8A9}" destId="{3A119356-8553-4E02-99EE-EA606AF4EA17}" srcOrd="1" destOrd="0" presId="urn:microsoft.com/office/officeart/2005/8/layout/hList7"/>
    <dgm:cxn modelId="{43FC94A4-3458-4CA6-9D0E-3602AEED4D6B}" type="presParOf" srcId="{CCB05FCD-3374-45DB-9E6A-78F2905BD8A9}" destId="{BA931CDA-B824-4CD6-962F-FA041C0DA8A6}" srcOrd="2" destOrd="0" presId="urn:microsoft.com/office/officeart/2005/8/layout/hList7"/>
    <dgm:cxn modelId="{9225A60F-4DB0-4278-BF42-E0C16BE652CF}" type="presParOf" srcId="{CCB05FCD-3374-45DB-9E6A-78F2905BD8A9}" destId="{F5CAB4EF-269C-47C4-9815-5A36C9BDA77E}" srcOrd="3" destOrd="0" presId="urn:microsoft.com/office/officeart/2005/8/layout/hList7"/>
    <dgm:cxn modelId="{ECBEC706-1988-4BD2-BA6A-F2442D207AC2}" type="presParOf" srcId="{7D5DA314-CA3E-4A3E-9018-92C88A17E64A}" destId="{D8CDE890-D802-4883-A0FE-AE17E4B46B18}" srcOrd="1" destOrd="0" presId="urn:microsoft.com/office/officeart/2005/8/layout/hList7"/>
    <dgm:cxn modelId="{B5534789-5F22-45A7-8EE9-00FD150D4F2D}" type="presParOf" srcId="{7D5DA314-CA3E-4A3E-9018-92C88A17E64A}" destId="{2A931CDA-00C3-42E7-B1A9-80C68ECFD9C9}" srcOrd="2" destOrd="0" presId="urn:microsoft.com/office/officeart/2005/8/layout/hList7"/>
    <dgm:cxn modelId="{529013CE-A04D-4FA6-A860-7B10404192BD}" type="presParOf" srcId="{2A931CDA-00C3-42E7-B1A9-80C68ECFD9C9}" destId="{3537C81C-2A20-4A4B-9EE7-A339DCE8EF5F}" srcOrd="0" destOrd="0" presId="urn:microsoft.com/office/officeart/2005/8/layout/hList7"/>
    <dgm:cxn modelId="{ABE52C78-2933-4107-8755-D0E7D82B6348}" type="presParOf" srcId="{2A931CDA-00C3-42E7-B1A9-80C68ECFD9C9}" destId="{38FEA4C9-DCF0-453C-AF31-9C231ABD5B69}" srcOrd="1" destOrd="0" presId="urn:microsoft.com/office/officeart/2005/8/layout/hList7"/>
    <dgm:cxn modelId="{4C29BA37-F31E-479D-953E-2A173585B4C0}" type="presParOf" srcId="{2A931CDA-00C3-42E7-B1A9-80C68ECFD9C9}" destId="{36358CD8-02A9-418C-A206-6A1988D6E6C6}" srcOrd="2" destOrd="0" presId="urn:microsoft.com/office/officeart/2005/8/layout/hList7"/>
    <dgm:cxn modelId="{627654E3-01CA-4B27-8765-698AC8D4A4D1}" type="presParOf" srcId="{2A931CDA-00C3-42E7-B1A9-80C68ECFD9C9}" destId="{A16FDCDA-5E0B-4B8E-981F-DA38299D64A9}" srcOrd="3" destOrd="0" presId="urn:microsoft.com/office/officeart/2005/8/layout/hList7"/>
    <dgm:cxn modelId="{23ADAB41-F189-46EC-9105-991890690301}" type="presParOf" srcId="{7D5DA314-CA3E-4A3E-9018-92C88A17E64A}" destId="{1992F0F3-B64C-40EB-970C-8193840448BB}" srcOrd="3" destOrd="0" presId="urn:microsoft.com/office/officeart/2005/8/layout/hList7"/>
    <dgm:cxn modelId="{9CEE50D8-1445-43BC-BC46-2F7B7D216A84}" type="presParOf" srcId="{7D5DA314-CA3E-4A3E-9018-92C88A17E64A}" destId="{41CF6C3E-BA8E-4674-B18B-CBDF7903764C}" srcOrd="4" destOrd="0" presId="urn:microsoft.com/office/officeart/2005/8/layout/hList7"/>
    <dgm:cxn modelId="{5BD1DE75-0405-400D-81A2-8A6155236C07}" type="presParOf" srcId="{41CF6C3E-BA8E-4674-B18B-CBDF7903764C}" destId="{7EC4EB0E-5A43-4FF2-AE6C-21E49E31CF65}" srcOrd="0" destOrd="0" presId="urn:microsoft.com/office/officeart/2005/8/layout/hList7"/>
    <dgm:cxn modelId="{137E2545-7488-4E76-9DC4-DD4DAD9838E7}" type="presParOf" srcId="{41CF6C3E-BA8E-4674-B18B-CBDF7903764C}" destId="{643A4DC8-143D-42D9-81A8-F24E17A02B03}" srcOrd="1" destOrd="0" presId="urn:microsoft.com/office/officeart/2005/8/layout/hList7"/>
    <dgm:cxn modelId="{4DCFFD6E-CBAC-4F2E-902A-FAE09F6F7DA1}" type="presParOf" srcId="{41CF6C3E-BA8E-4674-B18B-CBDF7903764C}" destId="{091242E2-2141-4E38-BF6E-2E1123D869E3}" srcOrd="2" destOrd="0" presId="urn:microsoft.com/office/officeart/2005/8/layout/hList7"/>
    <dgm:cxn modelId="{60583782-203D-4ACA-8FEE-43AFA7C70DD3}" type="presParOf" srcId="{41CF6C3E-BA8E-4674-B18B-CBDF7903764C}" destId="{7F3E7B28-6329-488B-AC02-77BC57BF1DEE}" srcOrd="3" destOrd="0" presId="urn:microsoft.com/office/officeart/2005/8/layout/hList7"/>
    <dgm:cxn modelId="{AD9457F5-D4AE-4AA1-97E5-503A2B3D10DF}" type="presParOf" srcId="{7D5DA314-CA3E-4A3E-9018-92C88A17E64A}" destId="{4F94AD5C-B562-49E9-B8DA-927EF75A6159}" srcOrd="5" destOrd="0" presId="urn:microsoft.com/office/officeart/2005/8/layout/hList7"/>
    <dgm:cxn modelId="{6D02164E-81C2-4C29-A82C-52E663C68930}" type="presParOf" srcId="{7D5DA314-CA3E-4A3E-9018-92C88A17E64A}" destId="{9DFF13E7-E5B6-4457-9291-C94C40619F59}" srcOrd="6" destOrd="0" presId="urn:microsoft.com/office/officeart/2005/8/layout/hList7"/>
    <dgm:cxn modelId="{2B6C2C5D-47EB-4884-8684-F7B2967E7574}" type="presParOf" srcId="{9DFF13E7-E5B6-4457-9291-C94C40619F59}" destId="{C6660CA4-7B10-40B5-8535-31EA33BA00CF}" srcOrd="0" destOrd="0" presId="urn:microsoft.com/office/officeart/2005/8/layout/hList7"/>
    <dgm:cxn modelId="{8ED9D3B1-5853-42E5-B793-440051609FD8}" type="presParOf" srcId="{9DFF13E7-E5B6-4457-9291-C94C40619F59}" destId="{FF8F1A52-3A7B-4845-9DFC-2FC30CB207F6}" srcOrd="1" destOrd="0" presId="urn:microsoft.com/office/officeart/2005/8/layout/hList7"/>
    <dgm:cxn modelId="{15640DB9-15B4-43CA-82B7-C5970659FFC4}" type="presParOf" srcId="{9DFF13E7-E5B6-4457-9291-C94C40619F59}" destId="{FCA6FCB6-6048-409E-8E37-B130BF948E58}" srcOrd="2" destOrd="0" presId="urn:microsoft.com/office/officeart/2005/8/layout/hList7"/>
    <dgm:cxn modelId="{FD1D6CE7-8685-4BA2-9BB3-4DD36089B209}" type="presParOf" srcId="{9DFF13E7-E5B6-4457-9291-C94C40619F59}" destId="{6FAEDF03-3A33-40CA-8254-B3F0053AC44A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80C97E-1F6F-46CD-989D-0E47862F930C}">
      <dsp:nvSpPr>
        <dsp:cNvPr id="0" name=""/>
        <dsp:cNvSpPr/>
      </dsp:nvSpPr>
      <dsp:spPr>
        <a:xfrm>
          <a:off x="72860" y="0"/>
          <a:ext cx="2231757" cy="536607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>
          <a:glow rad="1016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Методическая служба  в структуре МОУО</a:t>
          </a:r>
          <a:endParaRPr lang="ru-RU" sz="1600" b="1" kern="1200" dirty="0">
            <a:solidFill>
              <a:schemeClr val="accent3">
                <a:lumMod val="75000"/>
              </a:schemeClr>
            </a:solidFill>
          </a:endParaRPr>
        </a:p>
      </dsp:txBody>
      <dsp:txXfrm>
        <a:off x="72860" y="0"/>
        <a:ext cx="2231757" cy="536607"/>
      </dsp:txXfrm>
    </dsp:sp>
    <dsp:sp modelId="{58E2E6DF-AF52-48EC-A703-6E85AAE97B10}">
      <dsp:nvSpPr>
        <dsp:cNvPr id="0" name=""/>
        <dsp:cNvSpPr/>
      </dsp:nvSpPr>
      <dsp:spPr>
        <a:xfrm>
          <a:off x="70489" y="700413"/>
          <a:ext cx="2243586" cy="3453298"/>
        </a:xfrm>
        <a:prstGeom prst="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bg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8 методических отделов: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1.Барун-Хемчикский </a:t>
          </a:r>
          <a:r>
            <a:rPr lang="ru-RU" sz="1200" kern="1200" dirty="0" err="1" smtClean="0">
              <a:latin typeface="Times New Roman" pitchFamily="18" charset="0"/>
              <a:cs typeface="Times New Roman" pitchFamily="18" charset="0"/>
            </a:rPr>
            <a:t>кожуун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2.Дзун-Хемчикский </a:t>
          </a:r>
          <a:r>
            <a:rPr lang="ru-RU" sz="1200" kern="1200" dirty="0" err="1" smtClean="0">
              <a:latin typeface="Times New Roman" pitchFamily="18" charset="0"/>
              <a:cs typeface="Times New Roman" pitchFamily="18" charset="0"/>
            </a:rPr>
            <a:t>кожуун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3.Каа-Хемский </a:t>
          </a:r>
          <a:r>
            <a:rPr lang="ru-RU" sz="1200" kern="1200" dirty="0" err="1" smtClean="0">
              <a:latin typeface="Times New Roman" pitchFamily="18" charset="0"/>
              <a:cs typeface="Times New Roman" pitchFamily="18" charset="0"/>
            </a:rPr>
            <a:t>кожуун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4.Кызылский </a:t>
          </a:r>
          <a:r>
            <a:rPr lang="ru-RU" sz="1200" kern="1200" dirty="0" err="1" smtClean="0">
              <a:latin typeface="Times New Roman" pitchFamily="18" charset="0"/>
              <a:cs typeface="Times New Roman" pitchFamily="18" charset="0"/>
            </a:rPr>
            <a:t>кожуун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5.Монгун-Тайгинский </a:t>
          </a:r>
          <a:r>
            <a:rPr lang="ru-RU" sz="1200" kern="1200" dirty="0" err="1" smtClean="0">
              <a:latin typeface="Times New Roman" pitchFamily="18" charset="0"/>
              <a:cs typeface="Times New Roman" pitchFamily="18" charset="0"/>
            </a:rPr>
            <a:t>кожуун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6.Тоджинский </a:t>
          </a:r>
          <a:r>
            <a:rPr lang="ru-RU" sz="1200" kern="1200" dirty="0" err="1" smtClean="0">
              <a:latin typeface="Times New Roman" pitchFamily="18" charset="0"/>
              <a:cs typeface="Times New Roman" pitchFamily="18" charset="0"/>
            </a:rPr>
            <a:t>кожуун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7.Улуг-Хемский </a:t>
          </a:r>
          <a:r>
            <a:rPr lang="ru-RU" sz="1200" kern="1200" dirty="0" err="1" smtClean="0">
              <a:latin typeface="Times New Roman" pitchFamily="18" charset="0"/>
              <a:cs typeface="Times New Roman" pitchFamily="18" charset="0"/>
            </a:rPr>
            <a:t>кожуун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8.г.Ак-Довурак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4 методических кабинетов::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1.Бай-Тайгинскй </a:t>
          </a:r>
          <a:r>
            <a:rPr lang="ru-RU" sz="1200" kern="1200" dirty="0" err="1" smtClean="0">
              <a:latin typeface="Times New Roman" pitchFamily="18" charset="0"/>
              <a:cs typeface="Times New Roman" pitchFamily="18" charset="0"/>
            </a:rPr>
            <a:t>кожуун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2.Пий-Хемский </a:t>
          </a:r>
          <a:r>
            <a:rPr lang="ru-RU" sz="1200" kern="1200" dirty="0" err="1" smtClean="0">
              <a:latin typeface="Times New Roman" pitchFamily="18" charset="0"/>
              <a:cs typeface="Times New Roman" pitchFamily="18" charset="0"/>
            </a:rPr>
            <a:t>кожуун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3.Сут-Хольский </a:t>
          </a:r>
          <a:r>
            <a:rPr lang="ru-RU" sz="1200" kern="1200" dirty="0" err="1" smtClean="0">
              <a:latin typeface="Times New Roman" pitchFamily="18" charset="0"/>
              <a:cs typeface="Times New Roman" pitchFamily="18" charset="0"/>
            </a:rPr>
            <a:t>кожуун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4.Тес-Хемский </a:t>
          </a:r>
          <a:r>
            <a:rPr lang="ru-RU" sz="1200" kern="1200" dirty="0" err="1" smtClean="0">
              <a:latin typeface="Times New Roman" pitchFamily="18" charset="0"/>
              <a:cs typeface="Times New Roman" pitchFamily="18" charset="0"/>
            </a:rPr>
            <a:t>кожуун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5.Чаа-Хольский </a:t>
          </a:r>
          <a:r>
            <a:rPr lang="ru-RU" sz="1200" kern="1200" dirty="0" err="1" smtClean="0">
              <a:latin typeface="Times New Roman" pitchFamily="18" charset="0"/>
              <a:cs typeface="Times New Roman" pitchFamily="18" charset="0"/>
            </a:rPr>
            <a:t>кожуун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0489" y="700413"/>
        <a:ext cx="2243586" cy="3453298"/>
      </dsp:txXfrm>
    </dsp:sp>
    <dsp:sp modelId="{F2153453-C4A0-4C87-BE9C-A28F46F0DCF0}">
      <dsp:nvSpPr>
        <dsp:cNvPr id="0" name=""/>
        <dsp:cNvSpPr/>
      </dsp:nvSpPr>
      <dsp:spPr>
        <a:xfrm>
          <a:off x="2531034" y="0"/>
          <a:ext cx="1879793" cy="518226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>
          <a:glow rad="1016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Методическая служба на базе опорных школ</a:t>
          </a:r>
          <a:endParaRPr lang="ru-RU" sz="1600" b="1" kern="1200" dirty="0">
            <a:solidFill>
              <a:schemeClr val="accent3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531034" y="0"/>
        <a:ext cx="1879793" cy="518226"/>
      </dsp:txXfrm>
    </dsp:sp>
    <dsp:sp modelId="{F30574EE-7BF9-46BA-8D77-7489FAE9BB18}">
      <dsp:nvSpPr>
        <dsp:cNvPr id="0" name=""/>
        <dsp:cNvSpPr/>
      </dsp:nvSpPr>
      <dsp:spPr>
        <a:xfrm>
          <a:off x="2514065" y="576064"/>
          <a:ext cx="2022438" cy="2900223"/>
        </a:xfrm>
        <a:prstGeom prst="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bg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МБОУ </a:t>
          </a:r>
          <a:r>
            <a:rPr lang="ru-RU" sz="1200" kern="1200" dirty="0" err="1" smtClean="0">
              <a:latin typeface="Times New Roman" pitchFamily="18" charset="0"/>
              <a:cs typeface="Times New Roman" pitchFamily="18" charset="0"/>
            </a:rPr>
            <a:t>Бай-Хаакская</a:t>
          </a: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 СОШ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МБОУ </a:t>
          </a:r>
          <a:r>
            <a:rPr lang="ru-RU" sz="1200" kern="1200" dirty="0" err="1" smtClean="0">
              <a:latin typeface="Times New Roman" pitchFamily="18" charset="0"/>
              <a:cs typeface="Times New Roman" pitchFamily="18" charset="0"/>
            </a:rPr>
            <a:t>Хову-Аксынская</a:t>
          </a: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 СОШ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МБОУ СОШ №17 г.Кызыла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14065" y="576064"/>
        <a:ext cx="2022438" cy="29002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71CD8A-1D73-4F9C-8059-EB34319FFFE3}">
      <dsp:nvSpPr>
        <dsp:cNvPr id="0" name=""/>
        <dsp:cNvSpPr/>
      </dsp:nvSpPr>
      <dsp:spPr>
        <a:xfrm>
          <a:off x="739947" y="0"/>
          <a:ext cx="2242826" cy="1296144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rgbClr val="233FA5"/>
              </a:solidFill>
              <a:latin typeface="Times New Roman" pitchFamily="18" charset="0"/>
              <a:cs typeface="Times New Roman" pitchFamily="18" charset="0"/>
            </a:rPr>
            <a:t>Обучающие, образовательно-методические </a:t>
          </a:r>
          <a:r>
            <a:rPr lang="ru-RU" sz="1700" kern="1200" baseline="0" dirty="0" smtClean="0">
              <a:solidFill>
                <a:srgbClr val="233FA5"/>
              </a:solidFill>
              <a:latin typeface="Times New Roman" pitchFamily="18" charset="0"/>
              <a:cs typeface="Times New Roman" pitchFamily="18" charset="0"/>
            </a:rPr>
            <a:t> мероприятия</a:t>
          </a:r>
          <a:endParaRPr lang="ru-RU" sz="1700" kern="1200" dirty="0">
            <a:solidFill>
              <a:srgbClr val="233FA5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77910" y="37963"/>
        <a:ext cx="2166900" cy="1220218"/>
      </dsp:txXfrm>
    </dsp:sp>
    <dsp:sp modelId="{90847A46-8068-4E68-AF40-13F04A1DA37C}">
      <dsp:nvSpPr>
        <dsp:cNvPr id="0" name=""/>
        <dsp:cNvSpPr/>
      </dsp:nvSpPr>
      <dsp:spPr>
        <a:xfrm>
          <a:off x="3077474" y="360041"/>
          <a:ext cx="765897" cy="6718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3077474" y="494403"/>
        <a:ext cx="564354" cy="403085"/>
      </dsp:txXfrm>
    </dsp:sp>
    <dsp:sp modelId="{F2AF4071-B084-4DF2-890C-8FB86A008D56}">
      <dsp:nvSpPr>
        <dsp:cNvPr id="0" name=""/>
        <dsp:cNvSpPr/>
      </dsp:nvSpPr>
      <dsp:spPr>
        <a:xfrm>
          <a:off x="3979023" y="0"/>
          <a:ext cx="1703901" cy="1296144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rgbClr val="233FA5"/>
              </a:solidFill>
              <a:latin typeface="Times New Roman" pitchFamily="18" charset="0"/>
              <a:cs typeface="Times New Roman" pitchFamily="18" charset="0"/>
            </a:rPr>
            <a:t>Наставничество</a:t>
          </a:r>
          <a:endParaRPr lang="ru-RU" sz="1700" kern="1200" dirty="0">
            <a:solidFill>
              <a:srgbClr val="233FA5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016986" y="37963"/>
        <a:ext cx="1627975" cy="1220218"/>
      </dsp:txXfrm>
    </dsp:sp>
    <dsp:sp modelId="{89558111-48C3-4E48-96B3-7BA8E9902DCC}">
      <dsp:nvSpPr>
        <dsp:cNvPr id="0" name=""/>
        <dsp:cNvSpPr/>
      </dsp:nvSpPr>
      <dsp:spPr>
        <a:xfrm>
          <a:off x="5815711" y="340681"/>
          <a:ext cx="663380" cy="6147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5815711" y="463637"/>
        <a:ext cx="478946" cy="368868"/>
      </dsp:txXfrm>
    </dsp:sp>
    <dsp:sp modelId="{AFDE2A6C-9E0A-4675-BEE3-8AD595FFD116}">
      <dsp:nvSpPr>
        <dsp:cNvPr id="0" name=""/>
        <dsp:cNvSpPr/>
      </dsp:nvSpPr>
      <dsp:spPr>
        <a:xfrm>
          <a:off x="6584821" y="0"/>
          <a:ext cx="1768106" cy="1296144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rgbClr val="233FA5"/>
              </a:solidFill>
              <a:latin typeface="Times New Roman" pitchFamily="18" charset="0"/>
              <a:cs typeface="Times New Roman" pitchFamily="18" charset="0"/>
            </a:rPr>
            <a:t>Индивидуальная траектория роста педагога</a:t>
          </a:r>
          <a:endParaRPr lang="ru-RU" sz="1700" kern="1200" dirty="0">
            <a:solidFill>
              <a:srgbClr val="233FA5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622784" y="37963"/>
        <a:ext cx="1692180" cy="12202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17C38C-6E35-4316-A886-884718F2B4B4}">
      <dsp:nvSpPr>
        <dsp:cNvPr id="0" name=""/>
        <dsp:cNvSpPr/>
      </dsp:nvSpPr>
      <dsp:spPr>
        <a:xfrm>
          <a:off x="9496" y="0"/>
          <a:ext cx="2798819" cy="157585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 smtClean="0"/>
            <a:t> </a:t>
          </a:r>
        </a:p>
        <a:p>
          <a:pPr lvl="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b="1" kern="1200" dirty="0" smtClean="0">
              <a:solidFill>
                <a:schemeClr val="tx2"/>
              </a:solidFill>
            </a:rPr>
            <a:t> «</a:t>
          </a:r>
          <a:r>
            <a:rPr lang="ru-RU" sz="1100" b="1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Учитель-учитель»  </a:t>
          </a:r>
        </a:p>
        <a:p>
          <a:pPr lvl="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во всех школах РТ</a:t>
          </a:r>
        </a:p>
        <a:p>
          <a:pPr lvl="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 </a:t>
          </a:r>
          <a:r>
            <a:rPr lang="ru-RU" sz="1100" b="1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«Учитель –студент»</a:t>
          </a:r>
        </a:p>
        <a:p>
          <a:pPr lvl="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  </a:t>
          </a:r>
          <a:r>
            <a:rPr lang="ru-RU" sz="11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Пий-Хемский</a:t>
          </a:r>
          <a:r>
            <a:rPr lang="ru-RU" sz="11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кожуун</a:t>
          </a:r>
          <a:r>
            <a:rPr lang="ru-RU" sz="11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:</a:t>
          </a:r>
        </a:p>
        <a:p>
          <a:pPr lvl="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МБОУ СОШ №2 г.Туран</a:t>
          </a:r>
        </a:p>
        <a:p>
          <a:pPr lvl="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МБОУ </a:t>
          </a:r>
          <a:r>
            <a:rPr lang="ru-RU" sz="11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Тарлагская</a:t>
          </a:r>
          <a:r>
            <a:rPr lang="ru-RU" sz="11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СОШ</a:t>
          </a:r>
        </a:p>
        <a:p>
          <a:pPr lvl="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000" kern="1200" dirty="0"/>
        </a:p>
      </dsp:txBody>
      <dsp:txXfrm>
        <a:off x="748047" y="0"/>
        <a:ext cx="2060268" cy="1575851"/>
      </dsp:txXfrm>
    </dsp:sp>
    <dsp:sp modelId="{728F9EB9-0B11-4B13-AC4B-11EC3F398FBE}">
      <dsp:nvSpPr>
        <dsp:cNvPr id="0" name=""/>
        <dsp:cNvSpPr/>
      </dsp:nvSpPr>
      <dsp:spPr>
        <a:xfrm>
          <a:off x="224488" y="191929"/>
          <a:ext cx="563562" cy="117142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4D8A78-A888-42F7-ADC3-17A223C33315}">
      <dsp:nvSpPr>
        <dsp:cNvPr id="0" name=""/>
        <dsp:cNvSpPr/>
      </dsp:nvSpPr>
      <dsp:spPr>
        <a:xfrm>
          <a:off x="0" y="1736001"/>
          <a:ext cx="2817812" cy="1079607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300" b="1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«Ученик-ученик»</a:t>
          </a:r>
        </a:p>
        <a:p>
          <a:pPr lvl="0" algn="l" defTabSz="5778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3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региональных проектах «500+», «100+» под лозунгом </a:t>
          </a:r>
        </a:p>
        <a:p>
          <a:pPr lvl="0" algn="l" defTabSz="5778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3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«Важен каждый ученик»</a:t>
          </a:r>
          <a:endParaRPr lang="ru-RU" sz="13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43563" y="1736001"/>
        <a:ext cx="2074248" cy="1079607"/>
      </dsp:txXfrm>
    </dsp:sp>
    <dsp:sp modelId="{FC966443-C4DE-432A-A0D7-8A97C493DFE4}">
      <dsp:nvSpPr>
        <dsp:cNvPr id="0" name=""/>
        <dsp:cNvSpPr/>
      </dsp:nvSpPr>
      <dsp:spPr>
        <a:xfrm>
          <a:off x="180000" y="1755852"/>
          <a:ext cx="563562" cy="127646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1C300D-9E8A-419C-8A55-FD4CA409CDCC}">
      <dsp:nvSpPr>
        <dsp:cNvPr id="0" name=""/>
        <dsp:cNvSpPr/>
      </dsp:nvSpPr>
      <dsp:spPr>
        <a:xfrm>
          <a:off x="0" y="3042792"/>
          <a:ext cx="2817812" cy="89084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5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«Студент-ученик»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 </a:t>
          </a:r>
          <a:r>
            <a:rPr lang="ru-RU" sz="13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 внедрена</a:t>
          </a:r>
          <a:endParaRPr lang="ru-RU" sz="13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43563" y="3042792"/>
        <a:ext cx="2074248" cy="890841"/>
      </dsp:txXfrm>
    </dsp:sp>
    <dsp:sp modelId="{5586D142-0D63-4665-9E64-79762B0165BC}">
      <dsp:nvSpPr>
        <dsp:cNvPr id="0" name=""/>
        <dsp:cNvSpPr/>
      </dsp:nvSpPr>
      <dsp:spPr>
        <a:xfrm>
          <a:off x="71354" y="3151683"/>
          <a:ext cx="619248" cy="78035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C3FCCF-FAEA-40EA-B7BE-08FC720BB791}">
      <dsp:nvSpPr>
        <dsp:cNvPr id="0" name=""/>
        <dsp:cNvSpPr/>
      </dsp:nvSpPr>
      <dsp:spPr>
        <a:xfrm>
          <a:off x="0" y="4133867"/>
          <a:ext cx="2817812" cy="766532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«Работодатель-ученик»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 внедрена</a:t>
          </a:r>
          <a:endParaRPr lang="ru-RU" sz="13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43563" y="4133867"/>
        <a:ext cx="2074248" cy="766532"/>
      </dsp:txXfrm>
    </dsp:sp>
    <dsp:sp modelId="{0E96F266-AC7E-4B84-80A7-228CA80E58DF}">
      <dsp:nvSpPr>
        <dsp:cNvPr id="0" name=""/>
        <dsp:cNvSpPr/>
      </dsp:nvSpPr>
      <dsp:spPr>
        <a:xfrm>
          <a:off x="152493" y="4133858"/>
          <a:ext cx="522264" cy="81934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548C11-D19F-42F7-9C2F-27C6541BD37D}">
      <dsp:nvSpPr>
        <dsp:cNvPr id="0" name=""/>
        <dsp:cNvSpPr/>
      </dsp:nvSpPr>
      <dsp:spPr>
        <a:xfrm>
          <a:off x="0" y="5021542"/>
          <a:ext cx="2817812" cy="1240564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300" b="1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«Работодатель-студент»</a:t>
          </a:r>
        </a:p>
        <a:p>
          <a:pPr lvl="0" algn="l" defTabSz="5778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300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образовательных </a:t>
          </a:r>
        </a:p>
        <a:p>
          <a:pPr lvl="0" algn="l" defTabSz="5778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3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организациях СПО</a:t>
          </a:r>
          <a:endParaRPr lang="ru-RU" sz="13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43563" y="5021542"/>
        <a:ext cx="2074248" cy="1240564"/>
      </dsp:txXfrm>
    </dsp:sp>
    <dsp:sp modelId="{BC815153-9A2C-4D32-9976-E65081BA1A4F}">
      <dsp:nvSpPr>
        <dsp:cNvPr id="0" name=""/>
        <dsp:cNvSpPr/>
      </dsp:nvSpPr>
      <dsp:spPr>
        <a:xfrm>
          <a:off x="152490" y="5229537"/>
          <a:ext cx="582864" cy="94946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46F853-D268-475F-9A3D-CDDD624C3016}">
      <dsp:nvSpPr>
        <dsp:cNvPr id="0" name=""/>
        <dsp:cNvSpPr/>
      </dsp:nvSpPr>
      <dsp:spPr>
        <a:xfrm rot="21344896">
          <a:off x="795921" y="522463"/>
          <a:ext cx="1587351" cy="786611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25400" cap="flat" cmpd="sng" algn="ctr">
          <a:solidFill>
            <a:schemeClr val="bg1">
              <a:alpha val="90000"/>
            </a:schemeClr>
          </a:solidFill>
          <a:prstDash val="solid"/>
        </a:ln>
        <a:effectLst>
          <a:glow rad="635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Слабые мотивационные механизмы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Отсутствие единого механизма стимулирования</a:t>
          </a:r>
          <a:endParaRPr lang="ru-RU" sz="1000" kern="120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18960" y="545502"/>
        <a:ext cx="1541273" cy="740533"/>
      </dsp:txXfrm>
    </dsp:sp>
    <dsp:sp modelId="{B780D6A2-82EF-4A00-809C-BA662B46A7E9}">
      <dsp:nvSpPr>
        <dsp:cNvPr id="0" name=""/>
        <dsp:cNvSpPr/>
      </dsp:nvSpPr>
      <dsp:spPr>
        <a:xfrm rot="21339509">
          <a:off x="2700320" y="379378"/>
          <a:ext cx="1634260" cy="1057284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25400" cap="flat" cmpd="sng" algn="ctr">
          <a:solidFill>
            <a:schemeClr val="bg1">
              <a:alpha val="90000"/>
            </a:schemeClr>
          </a:solidFill>
          <a:prstDash val="solid"/>
        </a:ln>
        <a:effectLst>
          <a:glow rad="635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Отсутствие региональной базы данных наставников и лучших практик наставничества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Формальный подход к осуществлению функции наставничества</a:t>
          </a:r>
          <a:endParaRPr lang="ru-RU" sz="1000" kern="120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731287" y="410345"/>
        <a:ext cx="1572326" cy="995350"/>
      </dsp:txXfrm>
    </dsp:sp>
    <dsp:sp modelId="{800CC7E2-2280-449B-B036-7F05612BD778}">
      <dsp:nvSpPr>
        <dsp:cNvPr id="0" name=""/>
        <dsp:cNvSpPr/>
      </dsp:nvSpPr>
      <dsp:spPr>
        <a:xfrm rot="21262162">
          <a:off x="2888575" y="3451458"/>
          <a:ext cx="284053" cy="429719"/>
        </a:xfrm>
        <a:prstGeom prst="triangle">
          <a:avLst/>
        </a:prstGeom>
        <a:solidFill>
          <a:schemeClr val="accent3">
            <a:lumMod val="7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B13C93-BA6E-4285-B1E2-B29AC5E7A0E9}">
      <dsp:nvSpPr>
        <dsp:cNvPr id="0" name=""/>
        <dsp:cNvSpPr/>
      </dsp:nvSpPr>
      <dsp:spPr>
        <a:xfrm rot="21360000">
          <a:off x="1319542" y="3182241"/>
          <a:ext cx="3540831" cy="247599"/>
        </a:xfrm>
        <a:prstGeom prst="rect">
          <a:avLst/>
        </a:prstGeom>
        <a:solidFill>
          <a:schemeClr val="accent3">
            <a:lumMod val="7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0AFB80-CB3C-437F-B4EE-47C616BCF6C8}">
      <dsp:nvSpPr>
        <dsp:cNvPr id="0" name=""/>
        <dsp:cNvSpPr/>
      </dsp:nvSpPr>
      <dsp:spPr>
        <a:xfrm rot="21360000">
          <a:off x="981366" y="2405766"/>
          <a:ext cx="1714507" cy="774759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>
          <a:glow rad="635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Преобладание классического наставничества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(</a:t>
          </a:r>
          <a:r>
            <a:rPr lang="ru-RU" sz="1200" kern="1200" dirty="0" err="1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менторство</a:t>
          </a:r>
          <a:r>
            <a:rPr lang="ru-RU" sz="1200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)</a:t>
          </a:r>
          <a:endParaRPr lang="ru-RU" sz="1200" kern="120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019187" y="2443587"/>
        <a:ext cx="1638865" cy="699117"/>
      </dsp:txXfrm>
    </dsp:sp>
    <dsp:sp modelId="{9C6075D4-4BF8-4087-B8E3-6AC15878A520}">
      <dsp:nvSpPr>
        <dsp:cNvPr id="0" name=""/>
        <dsp:cNvSpPr/>
      </dsp:nvSpPr>
      <dsp:spPr>
        <a:xfrm rot="21360000">
          <a:off x="912845" y="1404287"/>
          <a:ext cx="1593447" cy="848413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>
          <a:glow rad="635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Направленность наставничества только на категорию «Молодой специалист»-98%</a:t>
          </a:r>
          <a:endParaRPr lang="ru-RU" sz="1200" kern="120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54261" y="1445703"/>
        <a:ext cx="1510615" cy="765581"/>
      </dsp:txXfrm>
    </dsp:sp>
    <dsp:sp modelId="{94404A3C-8421-4585-9DBB-AEA99AE295D5}">
      <dsp:nvSpPr>
        <dsp:cNvPr id="0" name=""/>
        <dsp:cNvSpPr/>
      </dsp:nvSpPr>
      <dsp:spPr>
        <a:xfrm rot="21360000">
          <a:off x="2842216" y="1969381"/>
          <a:ext cx="1559798" cy="1026414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>
          <a:glow rad="635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Наставничество для иных категорий педагогических работников (имеющих длительный перерыв в работе, со стажем работы более 35 лет )-2%</a:t>
          </a:r>
          <a:endParaRPr lang="ru-RU" sz="1000" kern="120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892321" y="2019486"/>
        <a:ext cx="1459588" cy="92620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FBF1D3-7068-4297-986A-8AD4862638F9}">
      <dsp:nvSpPr>
        <dsp:cNvPr id="0" name=""/>
        <dsp:cNvSpPr/>
      </dsp:nvSpPr>
      <dsp:spPr>
        <a:xfrm>
          <a:off x="97815" y="0"/>
          <a:ext cx="2023730" cy="5472608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Разработка нормативных документов по организации деятельности наставничества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Срок: до 7 октября 2022г</a:t>
          </a:r>
          <a:endParaRPr lang="ru-RU" sz="16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7815" y="2189043"/>
        <a:ext cx="2023730" cy="2189043"/>
      </dsp:txXfrm>
    </dsp:sp>
    <dsp:sp modelId="{F5CAB4EF-269C-47C4-9815-5A36C9BDA77E}">
      <dsp:nvSpPr>
        <dsp:cNvPr id="0" name=""/>
        <dsp:cNvSpPr/>
      </dsp:nvSpPr>
      <dsp:spPr>
        <a:xfrm>
          <a:off x="94178" y="506074"/>
          <a:ext cx="1645297" cy="146694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37C81C-2A20-4A4B-9EE7-A339DCE8EF5F}">
      <dsp:nvSpPr>
        <dsp:cNvPr id="0" name=""/>
        <dsp:cNvSpPr/>
      </dsp:nvSpPr>
      <dsp:spPr>
        <a:xfrm>
          <a:off x="2086373" y="0"/>
          <a:ext cx="2023730" cy="5472608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Создание раздела «Наставничество» на официальном сайте МОУО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Срок: до 10 сентября 2022г</a:t>
          </a:r>
          <a:endParaRPr lang="ru-RU" sz="16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086373" y="2189043"/>
        <a:ext cx="2023730" cy="2189043"/>
      </dsp:txXfrm>
    </dsp:sp>
    <dsp:sp modelId="{A16FDCDA-5E0B-4B8E-981F-DA38299D64A9}">
      <dsp:nvSpPr>
        <dsp:cNvPr id="0" name=""/>
        <dsp:cNvSpPr/>
      </dsp:nvSpPr>
      <dsp:spPr>
        <a:xfrm>
          <a:off x="2187049" y="328356"/>
          <a:ext cx="1822378" cy="182237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C4EB0E-5A43-4FF2-AE6C-21E49E31CF65}">
      <dsp:nvSpPr>
        <dsp:cNvPr id="0" name=""/>
        <dsp:cNvSpPr/>
      </dsp:nvSpPr>
      <dsp:spPr>
        <a:xfrm>
          <a:off x="4170815" y="0"/>
          <a:ext cx="2023730" cy="5472608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Разработка муниципальных «дорожных карт» по внедрению системы наставничества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Срок: до 15 октября 2022г</a:t>
          </a:r>
          <a:endParaRPr lang="ru-RU" sz="16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70815" y="2189043"/>
        <a:ext cx="2023730" cy="2189043"/>
      </dsp:txXfrm>
    </dsp:sp>
    <dsp:sp modelId="{7F3E7B28-6329-488B-AC02-77BC57BF1DEE}">
      <dsp:nvSpPr>
        <dsp:cNvPr id="0" name=""/>
        <dsp:cNvSpPr/>
      </dsp:nvSpPr>
      <dsp:spPr>
        <a:xfrm>
          <a:off x="4271492" y="328356"/>
          <a:ext cx="1822378" cy="1822378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660CA4-7B10-40B5-8535-31EA33BA00CF}">
      <dsp:nvSpPr>
        <dsp:cNvPr id="0" name=""/>
        <dsp:cNvSpPr/>
      </dsp:nvSpPr>
      <dsp:spPr>
        <a:xfrm>
          <a:off x="6120680" y="0"/>
          <a:ext cx="2023730" cy="5472608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Представление информации о модели </a:t>
          </a:r>
          <a:r>
            <a:rPr lang="ru-RU" sz="1600" b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настанвичества</a:t>
          </a:r>
          <a:endParaRPr lang="ru-RU" sz="1600" b="1" kern="1200" dirty="0" smtClean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 ГАОУ ДПО 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«ТИРО и ПК»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Срок: до 20 октября 2022г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6120680" y="2189043"/>
        <a:ext cx="2023730" cy="2189043"/>
      </dsp:txXfrm>
    </dsp:sp>
    <dsp:sp modelId="{6FAEDF03-3A33-40CA-8254-B3F0053AC44A}">
      <dsp:nvSpPr>
        <dsp:cNvPr id="0" name=""/>
        <dsp:cNvSpPr/>
      </dsp:nvSpPr>
      <dsp:spPr>
        <a:xfrm>
          <a:off x="6397885" y="409106"/>
          <a:ext cx="1822378" cy="1822378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225D1B-29CA-4B7E-A761-E7F6CC1007F1}">
      <dsp:nvSpPr>
        <dsp:cNvPr id="0" name=""/>
        <dsp:cNvSpPr/>
      </dsp:nvSpPr>
      <dsp:spPr>
        <a:xfrm>
          <a:off x="293449" y="4266519"/>
          <a:ext cx="7618446" cy="820891"/>
        </a:xfrm>
        <a:prstGeom prst="leftRightArrow">
          <a:avLst/>
        </a:prstGeom>
        <a:solidFill>
          <a:schemeClr val="bg1"/>
        </a:solidFill>
        <a:ln w="25400" cap="flat" cmpd="sng" algn="ctr">
          <a:solidFill>
            <a:srgbClr val="80008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9525" y="0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A402D2-B7DE-4DDE-8F43-3EFA2A183CB8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688" y="4689475"/>
            <a:ext cx="5392737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9525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4809AB-15EA-4D0B-9C83-4D97C0A5CAA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Титульный слайд</a:t>
            </a:r>
          </a:p>
        </p:txBody>
      </p:sp>
      <p:sp>
        <p:nvSpPr>
          <p:cNvPr id="26628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B0F22D8-9643-4DB4-B04E-08C8F4E1119B}" type="slidenum">
              <a:rPr lang="ru-RU" altLang="ru-RU" smtClean="0"/>
              <a:pPr/>
              <a:t>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031B6D4-4A90-4E2F-AB14-95B3F7F84CD1}" type="slidenum">
              <a:rPr lang="ru-RU" altLang="ru-RU" smtClean="0"/>
              <a:pPr/>
              <a:t>19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pktuva.ru/" TargetMode="External"/><Relationship Id="rId2" Type="http://schemas.openxmlformats.org/officeDocument/2006/relationships/hyperlink" Target="&#1056;&#1072;&#1089;&#1087;&#1086;&#1088;&#1103;&#1078;&#1077;&#1085;&#1080;&#1077;%20&#1052;&#1080;&#1085;&#1087;&#1088;&#1086;&#1089;&#1074;&#1077;&#1097;&#1077;&#1085;&#1080;&#1103;%20&#1056;&#1086;&#1089;&#1089;&#1080;&#1080;%20&#1086;&#1090;%2025.12.2019%20N%20&#1056;-145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ipktuva.ru/sites/default/files/Mexanizmu/2mexanupr/prikaz_minobra_no165-d_reg.metodsluzhba.pdf" TargetMode="External"/><Relationship Id="rId4" Type="http://schemas.openxmlformats.org/officeDocument/2006/relationships/hyperlink" Target="https://ipktuva.ru/sites/default/files/doc/Dayguranzaevna/1.pismo_o_celevoy_modeli_nastavnichestva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astavnik.apkpro.ru/" TargetMode="External"/><Relationship Id="rId2" Type="http://schemas.openxmlformats.org/officeDocument/2006/relationships/hyperlink" Target="https://&#1085;&#1072;&#1089;&#1090;&#1072;&#1074;&#1085;&#1080;&#1082;&#1080;&#1088;&#1086;&#1089;&#1089;&#1080;&#1080;.&#1088;&#1092;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hyperlink" Target="https://mentori.ru/platforma-openmentor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3" Type="http://schemas.openxmlformats.org/officeDocument/2006/relationships/image" Target="../media/image14.png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2" Type="http://schemas.openxmlformats.org/officeDocument/2006/relationships/image" Target="../media/image1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5" Type="http://schemas.openxmlformats.org/officeDocument/2006/relationships/image" Target="../media/image16.png"/><Relationship Id="rId10" Type="http://schemas.openxmlformats.org/officeDocument/2006/relationships/diagramData" Target="../diagrams/data2.xml"/><Relationship Id="rId4" Type="http://schemas.openxmlformats.org/officeDocument/2006/relationships/image" Target="../media/image15.png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comments" Target="../comments/comment1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2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3"/>
          <p:cNvSpPr>
            <a:spLocks noGrp="1"/>
          </p:cNvSpPr>
          <p:nvPr>
            <p:ph type="ctrTitle"/>
          </p:nvPr>
        </p:nvSpPr>
        <p:spPr>
          <a:xfrm>
            <a:off x="361950" y="2060575"/>
            <a:ext cx="8458200" cy="1655763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подходах при реализации наставничества в образовательных  организациях Республики Тыва: нормативные и организационные аспекты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>
            <a:extLst/>
          </p:cNvPr>
          <p:cNvSpPr>
            <a:spLocks noGrp="1"/>
          </p:cNvSpPr>
          <p:nvPr>
            <p:ph type="subTitle" idx="1"/>
          </p:nvPr>
        </p:nvSpPr>
        <p:spPr>
          <a:xfrm>
            <a:off x="395288" y="2708275"/>
            <a:ext cx="8458200" cy="74295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800" dirty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800" dirty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800" dirty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14340" name="TextBox 8"/>
          <p:cNvSpPr txBox="1">
            <a:spLocks noChangeArrowheads="1"/>
          </p:cNvSpPr>
          <p:nvPr/>
        </p:nvSpPr>
        <p:spPr bwMode="auto">
          <a:xfrm>
            <a:off x="357188" y="4581128"/>
            <a:ext cx="8102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1" hangingPunct="1"/>
            <a:r>
              <a:rPr lang="ru-RU" sz="2400" dirty="0" smtClean="0">
                <a:solidFill>
                  <a:srgbClr val="233FA5"/>
                </a:solidFill>
                <a:latin typeface="Times New Roman" pitchFamily="18" charset="0"/>
                <a:cs typeface="Times New Roman" pitchFamily="18" charset="0"/>
              </a:rPr>
              <a:t>Начальник </a:t>
            </a:r>
            <a:r>
              <a:rPr lang="ru-RU" sz="2400" dirty="0" err="1" smtClean="0">
                <a:solidFill>
                  <a:srgbClr val="233FA5"/>
                </a:solidFill>
                <a:latin typeface="Times New Roman" pitchFamily="18" charset="0"/>
                <a:cs typeface="Times New Roman" pitchFamily="18" charset="0"/>
              </a:rPr>
              <a:t>координационно</a:t>
            </a:r>
            <a:r>
              <a:rPr lang="ru-RU" sz="2400" dirty="0" smtClean="0">
                <a:solidFill>
                  <a:srgbClr val="233FA5"/>
                </a:solidFill>
                <a:latin typeface="Times New Roman" pitchFamily="18" charset="0"/>
                <a:cs typeface="Times New Roman" pitchFamily="18" charset="0"/>
              </a:rPr>
              <a:t>- </a:t>
            </a:r>
          </a:p>
          <a:p>
            <a:pPr algn="r" eaLnBrk="1" hangingPunct="1"/>
            <a:r>
              <a:rPr lang="ru-RU" sz="2400" dirty="0" smtClean="0">
                <a:solidFill>
                  <a:srgbClr val="233FA5"/>
                </a:solidFill>
                <a:latin typeface="Times New Roman" pitchFamily="18" charset="0"/>
                <a:cs typeface="Times New Roman" pitchFamily="18" charset="0"/>
              </a:rPr>
              <a:t>методического отдела</a:t>
            </a:r>
            <a:endParaRPr lang="ru-RU" sz="2400" dirty="0">
              <a:solidFill>
                <a:srgbClr val="233FA5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hangingPunct="1"/>
            <a:r>
              <a:rPr lang="ru-RU" sz="2400" dirty="0">
                <a:solidFill>
                  <a:srgbClr val="233FA5"/>
                </a:solidFill>
                <a:latin typeface="Times New Roman" pitchFamily="18" charset="0"/>
                <a:cs typeface="Times New Roman" pitchFamily="18" charset="0"/>
              </a:rPr>
              <a:t>ГАОУ  ДПО «ТИРО и </a:t>
            </a:r>
            <a:r>
              <a:rPr lang="ru-RU" sz="2400" dirty="0" smtClean="0">
                <a:solidFill>
                  <a:srgbClr val="233FA5"/>
                </a:solidFill>
                <a:latin typeface="Times New Roman" pitchFamily="18" charset="0"/>
                <a:cs typeface="Times New Roman" pitchFamily="18" charset="0"/>
              </a:rPr>
              <a:t>ПК»</a:t>
            </a:r>
          </a:p>
          <a:p>
            <a:pPr algn="r" eaLnBrk="1" hangingPunct="1"/>
            <a:r>
              <a:rPr lang="ru-RU" sz="2400" dirty="0" err="1" smtClean="0">
                <a:solidFill>
                  <a:srgbClr val="233FA5"/>
                </a:solidFill>
                <a:latin typeface="Times New Roman" pitchFamily="18" charset="0"/>
                <a:cs typeface="Times New Roman" pitchFamily="18" charset="0"/>
              </a:rPr>
              <a:t>Куулар</a:t>
            </a:r>
            <a:r>
              <a:rPr lang="ru-RU" sz="2400" dirty="0" smtClean="0">
                <a:solidFill>
                  <a:srgbClr val="233FA5"/>
                </a:solidFill>
                <a:latin typeface="Times New Roman" pitchFamily="18" charset="0"/>
                <a:cs typeface="Times New Roman" pitchFamily="18" charset="0"/>
              </a:rPr>
              <a:t> У.Д.</a:t>
            </a:r>
            <a:endParaRPr lang="ru-RU" sz="2400" dirty="0">
              <a:solidFill>
                <a:srgbClr val="233FA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1" name="TextBox 9"/>
          <p:cNvSpPr txBox="1">
            <a:spLocks noChangeArrowheads="1"/>
          </p:cNvSpPr>
          <p:nvPr/>
        </p:nvSpPr>
        <p:spPr bwMode="auto">
          <a:xfrm>
            <a:off x="347663" y="6357938"/>
            <a:ext cx="81121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sz="1600" b="1" dirty="0">
                <a:solidFill>
                  <a:srgbClr val="294AC1"/>
                </a:solidFill>
                <a:latin typeface="Times New Roman" pitchFamily="18" charset="0"/>
                <a:cs typeface="Times New Roman" pitchFamily="18" charset="0"/>
              </a:rPr>
              <a:t>г. Кызыл, 2022 год</a:t>
            </a:r>
          </a:p>
        </p:txBody>
      </p:sp>
      <p:pic>
        <p:nvPicPr>
          <p:cNvPr id="14342" name="Рисунок 6" descr="логотип Минобр Р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913"/>
            <a:ext cx="1766888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Рисунок 7" descr="defaultim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1725" y="188913"/>
            <a:ext cx="1512888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Прямоугольник 10"/>
          <p:cNvSpPr>
            <a:spLocks noChangeArrowheads="1"/>
          </p:cNvSpPr>
          <p:nvPr/>
        </p:nvSpPr>
        <p:spPr bwMode="auto">
          <a:xfrm>
            <a:off x="2051050" y="260350"/>
            <a:ext cx="53292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buFont typeface="Wingdings 2" pitchFamily="18" charset="2"/>
              <a:buNone/>
            </a:pPr>
            <a:r>
              <a:rPr 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Министерство образования Республики Тыва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ГАОУ ДПО «Тувинский институт развития образования и повышения квалификации»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иагональная полоса 5"/>
          <p:cNvSpPr/>
          <p:nvPr/>
        </p:nvSpPr>
        <p:spPr>
          <a:xfrm>
            <a:off x="539552" y="404664"/>
            <a:ext cx="2016224" cy="914400"/>
          </a:xfrm>
          <a:prstGeom prst="diagStrip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Молодые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педагоги в цифрах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635896" y="1340768"/>
          <a:ext cx="4754147" cy="1986906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4821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27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53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92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54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48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42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5707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Годы</a:t>
                      </a:r>
                    </a:p>
                  </a:txBody>
                  <a:tcPr marL="21900" marR="21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Количество педагогов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900" marR="21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21900" marR="21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Общий процент</a:t>
                      </a:r>
                    </a:p>
                  </a:txBody>
                  <a:tcPr marL="21900" marR="21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Всего педагогов</a:t>
                      </a:r>
                    </a:p>
                  </a:txBody>
                  <a:tcPr marL="21900" marR="21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3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 25 лет</a:t>
                      </a:r>
                    </a:p>
                  </a:txBody>
                  <a:tcPr marL="21900" marR="21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от 25 до 29 лет</a:t>
                      </a:r>
                    </a:p>
                  </a:txBody>
                  <a:tcPr marL="21900" marR="21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от 29 до 35 лет</a:t>
                      </a:r>
                    </a:p>
                  </a:txBody>
                  <a:tcPr marL="21900" marR="21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95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21900" marR="21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278 (2%)</a:t>
                      </a:r>
                    </a:p>
                  </a:txBody>
                  <a:tcPr marL="21900" marR="21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1829 (15%)</a:t>
                      </a:r>
                    </a:p>
                  </a:txBody>
                  <a:tcPr marL="21900" marR="21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1084 (9%)</a:t>
                      </a:r>
                    </a:p>
                  </a:txBody>
                  <a:tcPr marL="21900" marR="21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3191</a:t>
                      </a:r>
                    </a:p>
                  </a:txBody>
                  <a:tcPr marL="21900" marR="21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26</a:t>
                      </a:r>
                    </a:p>
                  </a:txBody>
                  <a:tcPr marL="21900" marR="21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12231</a:t>
                      </a:r>
                    </a:p>
                  </a:txBody>
                  <a:tcPr marL="21900" marR="21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95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21900" marR="21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279 (2%)</a:t>
                      </a:r>
                    </a:p>
                  </a:txBody>
                  <a:tcPr marL="21900" marR="21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1580 (13%)</a:t>
                      </a:r>
                    </a:p>
                  </a:txBody>
                  <a:tcPr marL="21900" marR="21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879 (7%)</a:t>
                      </a:r>
                    </a:p>
                  </a:txBody>
                  <a:tcPr marL="21900" marR="21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2738</a:t>
                      </a:r>
                    </a:p>
                  </a:txBody>
                  <a:tcPr marL="21900" marR="21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22</a:t>
                      </a:r>
                    </a:p>
                  </a:txBody>
                  <a:tcPr marL="21900" marR="21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12249</a:t>
                      </a:r>
                    </a:p>
                  </a:txBody>
                  <a:tcPr marL="21900" marR="21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95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2020</a:t>
                      </a:r>
                    </a:p>
                  </a:txBody>
                  <a:tcPr marL="21900" marR="21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633 (5%)</a:t>
                      </a:r>
                    </a:p>
                  </a:txBody>
                  <a:tcPr marL="21900" marR="21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1441 (11%)</a:t>
                      </a:r>
                    </a:p>
                  </a:txBody>
                  <a:tcPr marL="21900" marR="21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1908 (15%)</a:t>
                      </a:r>
                    </a:p>
                  </a:txBody>
                  <a:tcPr marL="21900" marR="21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3982</a:t>
                      </a:r>
                    </a:p>
                  </a:txBody>
                  <a:tcPr marL="21900" marR="21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31</a:t>
                      </a:r>
                    </a:p>
                  </a:txBody>
                  <a:tcPr marL="21900" marR="21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12891</a:t>
                      </a:r>
                    </a:p>
                  </a:txBody>
                  <a:tcPr marL="21900" marR="21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95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L="21900" marR="21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429 (4%)</a:t>
                      </a:r>
                    </a:p>
                  </a:txBody>
                  <a:tcPr marL="21900" marR="21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1421 (13%)</a:t>
                      </a:r>
                    </a:p>
                  </a:txBody>
                  <a:tcPr marL="21900" marR="21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1708 (15%)</a:t>
                      </a:r>
                    </a:p>
                  </a:txBody>
                  <a:tcPr marL="21900" marR="21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3558</a:t>
                      </a:r>
                    </a:p>
                  </a:txBody>
                  <a:tcPr marL="21900" marR="21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32</a:t>
                      </a:r>
                    </a:p>
                  </a:txBody>
                  <a:tcPr marL="21900" marR="21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11502</a:t>
                      </a:r>
                    </a:p>
                  </a:txBody>
                  <a:tcPr marL="21900" marR="21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995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900" marR="21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587 (5%)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900" marR="21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1416 (11%)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900" marR="21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1935 (15%)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900" marR="21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3938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900" marR="21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30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900" marR="21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13043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900" marR="21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196752"/>
            <a:ext cx="89959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395536" y="2060848"/>
            <a:ext cx="27900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Портрет молодого      педагога 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Пол: женский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Возраст:31 год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Образование: высшее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Место жительства: районный центр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347864" y="332656"/>
            <a:ext cx="5472608" cy="770384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30% молодых педагогов в образовательных организациях республики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стаж работы последн..bmp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5536" y="4365104"/>
            <a:ext cx="3672408" cy="2160240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467544" y="3068960"/>
            <a:ext cx="2808312" cy="1152128"/>
          </a:xfrm>
          <a:prstGeom prst="roundRect">
            <a:avLst/>
          </a:prstGeom>
          <a:solidFill>
            <a:schemeClr val="accent5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Распределение молодых педагогов</a:t>
            </a:r>
          </a:p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 стажу:</a:t>
            </a:r>
          </a:p>
          <a:p>
            <a:pPr algn="ctr"/>
            <a:r>
              <a:rPr lang="ru-RU" sz="1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0-3 лет-50%;</a:t>
            </a:r>
          </a:p>
          <a:p>
            <a:pPr algn="ctr"/>
            <a:r>
              <a:rPr lang="ru-RU" sz="1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4-5 лет-19%;</a:t>
            </a:r>
          </a:p>
          <a:p>
            <a:pPr algn="ctr"/>
            <a:r>
              <a:rPr lang="ru-RU" sz="1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6-10 лет-27%;</a:t>
            </a:r>
          </a:p>
          <a:p>
            <a:pPr algn="ctr"/>
            <a:r>
              <a:rPr lang="ru-RU" sz="1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свыше 11 лет-4%.</a:t>
            </a:r>
            <a:endParaRPr lang="ru-RU" sz="1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499992" y="3573016"/>
            <a:ext cx="4176464" cy="576064"/>
          </a:xfrm>
          <a:prstGeom prst="roundRect">
            <a:avLst/>
          </a:prstGeom>
          <a:solidFill>
            <a:schemeClr val="accent5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Квалификационный уровень педагогов-мужчин до 35 лет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4211960" y="4365104"/>
          <a:ext cx="4824536" cy="1358892"/>
        </p:xfrm>
        <a:graphic>
          <a:graphicData uri="http://schemas.openxmlformats.org/drawingml/2006/table">
            <a:tbl>
              <a:tblPr/>
              <a:tblGrid>
                <a:gridCol w="559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5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30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88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02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83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Без категории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кв.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кат.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Высшая кв.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кат.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СЗД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ИТОГО: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ДОО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19(66%)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7(24%)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3(10)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29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ОО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367 (69%)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96(18%)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7(1%)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59 (11%)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529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6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ДОД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31 (84%)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2(5%)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2(5%)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2(5%)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37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Итого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417 (70%)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105 (18%)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9 (2%)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64 (11%)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595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4355976" y="5877272"/>
            <a:ext cx="4392488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Молодые педагоги уходят из профессии в течение первых 3-х лет!</a:t>
            </a:r>
            <a:endParaRPr lang="ru-RU" b="1" i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1284327"/>
          <a:ext cx="9144001" cy="5573673"/>
        </p:xfrm>
        <a:graphic>
          <a:graphicData uri="http://schemas.openxmlformats.org/drawingml/2006/table">
            <a:tbl>
              <a:tblPr/>
              <a:tblGrid>
                <a:gridCol w="2287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61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496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1022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080120">
                <a:tc>
                  <a:txBody>
                    <a:bodyPr/>
                    <a:lstStyle/>
                    <a:p>
                      <a:pPr marL="67945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Город/</a:t>
                      </a:r>
                      <a:r>
                        <a:rPr lang="ru-RU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кожуун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 marR="109220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«Учитель</a:t>
                      </a:r>
                      <a:r>
                        <a:rPr lang="ru-RU" sz="1400" b="1" spc="-26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года»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95885"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«Воспи</a:t>
                      </a:r>
                      <a:r>
                        <a:rPr lang="ru-RU" sz="1400" b="1" spc="-26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татель</a:t>
                      </a:r>
                      <a:r>
                        <a:rPr lang="ru-RU" sz="1400" b="1" spc="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года»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50800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«Молод</a:t>
                      </a:r>
                      <a:r>
                        <a:rPr lang="ru-RU" sz="1400" b="1" spc="-26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ой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68580" marR="106045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специа</a:t>
                      </a:r>
                      <a:r>
                        <a:rPr lang="ru-RU" sz="1400" b="1" spc="-26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лист»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86995"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Восп</a:t>
                      </a:r>
                      <a:r>
                        <a:rPr lang="ru-RU" sz="1400" b="1" spc="-265" dirty="0" smtClean="0"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тать</a:t>
                      </a:r>
                      <a:r>
                        <a:rPr lang="ru-RU" sz="1400" b="1" spc="-265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человека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 marR="69850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«Всероссийский</a:t>
                      </a:r>
                      <a:r>
                        <a:rPr lang="ru-RU" sz="1400" b="1" spc="-26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мастер-класс</a:t>
                      </a:r>
                      <a:r>
                        <a:rPr lang="ru-RU" sz="1400" b="1" spc="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учителей</a:t>
                      </a:r>
                      <a:r>
                        <a:rPr lang="ru-RU" sz="1400" b="1" spc="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родного, в том</a:t>
                      </a:r>
                      <a:r>
                        <a:rPr lang="ru-RU" sz="1400" b="1" spc="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числе</a:t>
                      </a:r>
                      <a:r>
                        <a:rPr lang="ru-RU" sz="1400" b="1" spc="-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русского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ts val="1195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языка»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373">
                <a:tc>
                  <a:txBody>
                    <a:bodyPr/>
                    <a:lstStyle/>
                    <a:p>
                      <a:pPr marL="67945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г.Кызыл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9373">
                <a:tc>
                  <a:txBody>
                    <a:bodyPr/>
                    <a:lstStyle/>
                    <a:p>
                      <a:pPr marL="67945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г.Ак-Довурак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9373">
                <a:tc>
                  <a:txBody>
                    <a:bodyPr/>
                    <a:lstStyle/>
                    <a:p>
                      <a:pPr marL="67945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Бай-Тайгинский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373">
                <a:tc>
                  <a:txBody>
                    <a:bodyPr/>
                    <a:lstStyle/>
                    <a:p>
                      <a:pPr marL="67945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Барун-Хемчикский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373">
                <a:tc>
                  <a:txBody>
                    <a:bodyPr/>
                    <a:lstStyle/>
                    <a:p>
                      <a:pPr marL="67945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Дзун-Хемчикский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373">
                <a:tc>
                  <a:txBody>
                    <a:bodyPr/>
                    <a:lstStyle/>
                    <a:p>
                      <a:pPr marL="67945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Каа-Хемский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373">
                <a:tc>
                  <a:txBody>
                    <a:bodyPr/>
                    <a:lstStyle/>
                    <a:p>
                      <a:pPr marL="67945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Кызылский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373">
                <a:tc>
                  <a:txBody>
                    <a:bodyPr/>
                    <a:lstStyle/>
                    <a:p>
                      <a:pPr marL="67945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Монгун-Тайгинский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373">
                <a:tc>
                  <a:txBody>
                    <a:bodyPr/>
                    <a:lstStyle/>
                    <a:p>
                      <a:pPr marL="67945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Овюрский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373">
                <a:tc>
                  <a:txBody>
                    <a:bodyPr/>
                    <a:lstStyle/>
                    <a:p>
                      <a:pPr marL="67945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Пий-Хемский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9373">
                <a:tc>
                  <a:txBody>
                    <a:bodyPr/>
                    <a:lstStyle/>
                    <a:p>
                      <a:pPr marL="67945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Сут-Хольский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0045">
                <a:tc>
                  <a:txBody>
                    <a:bodyPr/>
                    <a:lstStyle/>
                    <a:p>
                      <a:pPr marL="67945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Тандынский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0045">
                <a:tc>
                  <a:txBody>
                    <a:bodyPr/>
                    <a:lstStyle/>
                    <a:p>
                      <a:pPr marL="67945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Тере-Хольский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0045">
                <a:tc>
                  <a:txBody>
                    <a:bodyPr/>
                    <a:lstStyle/>
                    <a:p>
                      <a:pPr marL="67945">
                        <a:lnSpc>
                          <a:spcPts val="152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Тес-Хемский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2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2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2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2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2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2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0045">
                <a:tc>
                  <a:txBody>
                    <a:bodyPr/>
                    <a:lstStyle/>
                    <a:p>
                      <a:pPr marL="67945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Тоджинский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0045">
                <a:tc>
                  <a:txBody>
                    <a:bodyPr/>
                    <a:lstStyle/>
                    <a:p>
                      <a:pPr marL="67945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Улуг-Хемский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0045">
                <a:tc>
                  <a:txBody>
                    <a:bodyPr/>
                    <a:lstStyle/>
                    <a:p>
                      <a:pPr marL="67945">
                        <a:lnSpc>
                          <a:spcPts val="152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Чаа-Хольский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2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2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2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2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2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2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0045">
                <a:tc>
                  <a:txBody>
                    <a:bodyPr/>
                    <a:lstStyle/>
                    <a:p>
                      <a:pPr marL="67945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Чеди-Хольский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30045">
                <a:tc>
                  <a:txBody>
                    <a:bodyPr/>
                    <a:lstStyle/>
                    <a:p>
                      <a:pPr marL="67945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Эрзинский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30045">
                <a:tc>
                  <a:txBody>
                    <a:bodyPr/>
                    <a:lstStyle/>
                    <a:p>
                      <a:pPr marL="67945">
                        <a:lnSpc>
                          <a:spcPts val="152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Рес.учреждения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2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2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2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2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2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30045">
                <a:tc>
                  <a:txBody>
                    <a:bodyPr/>
                    <a:lstStyle/>
                    <a:p>
                      <a:pPr marL="67945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64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140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187624" y="404664"/>
            <a:ext cx="59046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Участие молодых педагогов в конкурсах профессионального мастерства в разрезе </a:t>
            </a:r>
            <a:r>
              <a:rPr lang="ru-RU" b="1" i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кожуунов</a:t>
            </a:r>
            <a:endParaRPr lang="ru-RU" b="1" i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6632"/>
            <a:ext cx="828092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Проблемы молодых педагогов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Социально- экономические проблемы: 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Невысокая заработная плата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Отсутствие жилья 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Недостаточная юридическая поддержка</a:t>
            </a:r>
          </a:p>
          <a:p>
            <a:pPr algn="just"/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Профессиональные проблемы: 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Формальный подход к наставничеству в УО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Взаимоотношения с родителями, детьми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Заполнение документации строгой отчетности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Недостаток практических навыков в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учебно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воспитательной работе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95536" y="188640"/>
            <a:ext cx="8640960" cy="57606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Популяризация роли наставника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0" y="980728"/>
            <a:ext cx="9144000" cy="58772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Организация и проведение фестивалей, форумов, конференций наставников на муниципальном, региональном и федеральном уровнях;</a:t>
            </a:r>
          </a:p>
          <a:p>
            <a:pPr algn="just"/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Проведение конкурсов профессионального мастерства «Наставник года», «Лучшая пара «Наставник +» и т.д.;</a:t>
            </a:r>
          </a:p>
          <a:p>
            <a:pPr algn="just"/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Участие руководителей в программах наставничества;</a:t>
            </a:r>
          </a:p>
          <a:p>
            <a:pPr algn="just"/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Публичное признание значимости работы наставников для образовательной организации, 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региона 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целом, повышение их авторитета в коллективе.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520" y="0"/>
            <a:ext cx="8640960" cy="40466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Популяризация роли наставника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0" y="548680"/>
            <a:ext cx="9144000" cy="6309320"/>
          </a:xfrm>
          <a:prstGeom prst="roundRect">
            <a:avLst>
              <a:gd name="adj" fmla="val 16985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Поддержка системы наставничества через СМИ, социальные сети</a:t>
            </a:r>
          </a:p>
          <a:p>
            <a:pPr algn="just"/>
            <a:r>
              <a:rPr lang="ru-RU" sz="1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Аудиоподкаст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– вид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контента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представляющий собой серию примерно одинаковых по длительности аудиозаписей, имеющих общую тематику и тем или иным образом связанных между собой. Эпизоды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подкаста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выпускаются обычно регулярно, в одно и то же время. </a:t>
            </a:r>
          </a:p>
          <a:p>
            <a:pPr algn="just"/>
            <a:r>
              <a:rPr lang="ru-RU" sz="1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Бекстейдж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– фото- или видеосъемка подготовки мероприятия, события, которую не видит зритель – "за кулисами", "за сценой", "за кадром". </a:t>
            </a:r>
          </a:p>
          <a:p>
            <a:pPr algn="just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Дайджест (событий, фото)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сборник наиболее интересного материала за определенный период времени. </a:t>
            </a:r>
          </a:p>
          <a:p>
            <a:pPr algn="just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Заметка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– краткое сообщение, в котором излагается какой-либо факт или ставится конкретный вопрос.</a:t>
            </a:r>
          </a:p>
          <a:p>
            <a:pPr algn="just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Интервью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– беседы между двумя и более людьми, при котором интервьюер задает вопросы своим собеседникам и получает на них ответы. </a:t>
            </a:r>
          </a:p>
          <a:p>
            <a:pPr algn="just"/>
            <a:r>
              <a:rPr lang="ru-RU" sz="1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Инфографика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— способ подачи информации с помощью графиков, схем, иллюстраций, который позволяет в сжатой и доступной форме передать большой объем информации. </a:t>
            </a:r>
          </a:p>
          <a:p>
            <a:pPr algn="just"/>
            <a:r>
              <a:rPr lang="ru-RU" sz="1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Лонгрид</a:t>
            </a:r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формат подачи журналистских материалов в интернете, объемом превышающий 1500 знаков и дифференцированный на части с помощью различных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мультимедийных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элементов: фотографий, видео,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инфографики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и прочих.</a:t>
            </a:r>
          </a:p>
          <a:p>
            <a:pPr algn="just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Новостной сюжет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видеоролик или текстовый материал непосредственно с места событий или посвященный предстоящему мероприятию, событию. Пост-релиз – информационный материал о проведенном мероприятии, событии. </a:t>
            </a:r>
          </a:p>
          <a:p>
            <a:pPr algn="just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Пресс-релиз</a:t>
            </a:r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краткое информационное сообщение о планируемом мероприятии, событии. </a:t>
            </a:r>
          </a:p>
          <a:p>
            <a:pPr algn="just"/>
            <a:r>
              <a:rPr lang="ru-RU" sz="1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Промо-ролик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короткий видеосюжет, направленный на презентацию мероприятия, события. </a:t>
            </a:r>
          </a:p>
          <a:p>
            <a:pPr algn="just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Статья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научное или публицистическое сочинение небольшого размера, посвященное одной конкретной теме. </a:t>
            </a:r>
          </a:p>
          <a:p>
            <a:pPr algn="just"/>
            <a:r>
              <a:rPr lang="ru-RU" sz="1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Сторителлинг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– искусство донесения информации с помощью рассказов, историй, которые побуждают человека к размышлениям на заданную тему. Отличительной особенностью данного вида подачи информации является наличие личностной позиции к происходящему. Репортаж – сообщение с места событий. </a:t>
            </a:r>
          </a:p>
          <a:p>
            <a:pPr algn="just"/>
            <a:r>
              <a:rPr lang="ru-RU" sz="1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Тизер</a:t>
            </a:r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видеосообщение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построенное как загадка. Содержит часть информации о мероприятии, событии, но при этом полностью вся информация не раскрывается. </a:t>
            </a:r>
          </a:p>
          <a:p>
            <a:pPr algn="just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Фоторепортаж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– серия снимков, связанных между собой общей идеей и общей концепцией съемки. Электронный фотоальбом – это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фотосборник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о событии, мероприятии.</a:t>
            </a:r>
            <a:endParaRPr lang="ru-RU" sz="1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одним вырезанным углом 1"/>
          <p:cNvSpPr/>
          <p:nvPr/>
        </p:nvSpPr>
        <p:spPr>
          <a:xfrm>
            <a:off x="827584" y="332656"/>
            <a:ext cx="7344816" cy="576064"/>
          </a:xfrm>
          <a:prstGeom prst="snip1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Нематериальное     (моральные) формы поощрения наставников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211960" y="1052736"/>
            <a:ext cx="2736304" cy="91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Указ Президента РФ  от 2 марта 2018 года №94 «Об учреждении знака отличия «За наставничество»</a:t>
            </a:r>
            <a:endParaRPr lang="ru-RU" sz="1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Белекмаа\Desktop\Доклады\знак отлич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908720"/>
            <a:ext cx="2088232" cy="136815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51520" y="1700808"/>
            <a:ext cx="84969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Награждаются лучшие наставники молодежи из числа высококвалифицированных работников промышленности и сельского хозяйства, транспорта, инженерно-технических работников, государственных и муниципальных служащих, учителей, преподавателей и других работников образовательных организаций, врачей, работников культуры и деятелей искусства за личные заслуги на протяжении не менее пяти лет</a:t>
            </a:r>
          </a:p>
          <a:p>
            <a:pPr algn="just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Заслуги: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содействии молодым рабочим и специалистам, в том числе молодым представителям творческих профессий, в успешном овладении ими профессиональными знаниями, навыками и умениями, в их профессиональном становлении;</a:t>
            </a:r>
          </a:p>
          <a:p>
            <a:pPr algn="just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Порядок присвоения: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Ходатайство о награждении государственной наградой возбуждается по месту основной (постоянной) работы лица, представленного к государственной награде: а) коллективами организаций; б) государственными органами или органами местного самоуправления.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основании ходатайства о награждении государственными наградами формируются документы о награждении, которые направляются главе муниципального образования.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Глава муниципального образования рассматривает документы о награждении и направляет их для дальнейшего рассмотрения высшему должностному лицу (руководителю высшего исполнительного органа государственной власти) субъекта Российской Федерации (далее - высшее должностное лицо субъекта Российской Федерации). Высшее должностное лицо субъекта Российской Федерации рассматривает документы о награждении и по результатам рассмотрения направляет их полномочному представителю Президента Российской Федерации в федеральном округе на согласование.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496" y="0"/>
          <a:ext cx="9108504" cy="6858000"/>
        </p:xfrm>
        <a:graphic>
          <a:graphicData uri="http://schemas.openxmlformats.org/drawingml/2006/table">
            <a:tbl>
              <a:tblPr/>
              <a:tblGrid>
                <a:gridCol w="15972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522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90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4312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solidFill>
                            <a:srgbClr val="21252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Приказ </a:t>
                      </a:r>
                      <a:r>
                        <a:rPr lang="ru-RU" sz="1100" b="1" dirty="0" err="1">
                          <a:solidFill>
                            <a:srgbClr val="21252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Минпросвещения</a:t>
                      </a:r>
                      <a:r>
                        <a:rPr lang="ru-RU" sz="1100" b="1" dirty="0">
                          <a:solidFill>
                            <a:srgbClr val="21252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России от 1 июля 2021г №400 «О ведомственных наградах </a:t>
                      </a:r>
                      <a:r>
                        <a:rPr lang="ru-RU" sz="1100" b="1" dirty="0" err="1">
                          <a:solidFill>
                            <a:srgbClr val="21252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Минпросвещения</a:t>
                      </a:r>
                      <a:r>
                        <a:rPr lang="ru-RU" sz="1100" b="1" dirty="0">
                          <a:solidFill>
                            <a:srgbClr val="21252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РФ»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260" marR="21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1563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Почётное звание «Почётный работник сферы воспитания детей и молодёжи»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260" marR="21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области воспитания детей и молодёжи;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развитии системы воспитания и семейного устройства детей-сирот и воспитания тех, кто остался без попечения родителей, а также в защите их прав;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реализации молодёжной политики.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260" marR="21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стаж работы — не менее 15 лет, из которых минимум три года — в организации, которая представляет к награде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260" marR="21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8812">
                <a:tc>
                  <a:txBody>
                    <a:bodyPr/>
                    <a:lstStyle/>
                    <a:p>
                      <a:pPr fontAlgn="base"/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Нагрудный знак «За милосердие и благотворительность»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1260" marR="21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 систематическую материальную и нематериальную благотворительную помощь в организации и проведении мероприятий для детей и молодёжи;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личную финансовую и иную помощь организациям, осуществляющим образовательную деятельность, в развитии их материально-технической базы, а также за оказание поддержки отдельным ученикам и воспитанникам;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личное материальное и нематериальное участие в разработке и практической реализации программ поддержки социально незащищённых детей и молодёжи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260" marR="21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Требования к стажу работы не предусмотрены.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260" marR="21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00187">
                <a:tc>
                  <a:txBody>
                    <a:bodyPr/>
                    <a:lstStyle/>
                    <a:p>
                      <a:pPr fontAlgn="base"/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Нагрудный знак «Почётный наставник»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1260" marR="21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 проведении работы по воспитанию молодых работников, а также в содействии им в: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успешном овладении  профессиональными знаниями и навыками, в их профессиональном становлении;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приобретении опыта работы по специальности;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оказании постоянной и эффективной помощи в совершенствовании форм и методов работы.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260" marR="21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Стаж работы — не менее 15 лет, из которых минимум три года — в организации, которая представляет к награде.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260" marR="21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71563">
                <a:tc>
                  <a:txBody>
                    <a:bodyPr/>
                    <a:lstStyle/>
                    <a:p>
                      <a:pPr fontAlgn="base"/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Нагрудный знак «За верность профессии»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1260" marR="21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 многолетний и плодотворный труд в: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образовательных организациях;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сфере воспитания;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обеспечении образовательной деятельности;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органах управления образованием.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260" marR="21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Стаж работы — не менее 35 лет, из которых минимум три года — в организации, которая представляет к награде.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260" marR="21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71563">
                <a:tc>
                  <a:txBody>
                    <a:bodyPr/>
                    <a:lstStyle/>
                    <a:p>
                      <a:pPr fontAlgn="base"/>
                      <a:r>
                        <a:rPr lang="ru-RU" sz="1100" b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Нагрудный знак «Молодость и Профессионализм»</a:t>
                      </a:r>
                      <a:endParaRPr lang="ru-RU" sz="11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1260" marR="21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 победы в конкурсах профессионального мастерства и заслуги в сферах: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198120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образования;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198120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воспитания, опеки и попечительства;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198120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молодёжной политики;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198120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популяризации профессии учителя, воспитателя, педагога.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260" marR="21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21260" marR="21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2F79BC-FF22-4AF1-AA34-680C62D6BA4E}" type="slidenum">
              <a:rPr lang="ru-RU" altLang="ru-RU" smtClean="0"/>
              <a:pPr>
                <a:defRPr/>
              </a:pPr>
              <a:t>17</a:t>
            </a:fld>
            <a:endParaRPr lang="ru-RU" altLang="ru-RU"/>
          </a:p>
        </p:txBody>
      </p:sp>
      <p:sp>
        <p:nvSpPr>
          <p:cNvPr id="2150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sz="2400" b="1" i="1" smtClean="0">
                <a:solidFill>
                  <a:srgbClr val="294AC1"/>
                </a:solidFill>
                <a:latin typeface="Times New Roman" pitchFamily="18" charset="0"/>
                <a:cs typeface="Times New Roman" pitchFamily="18" charset="0"/>
              </a:rPr>
              <a:t>Муниципальным органам управления образованием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467544" y="1196752"/>
          <a:ext cx="828092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Этапы внедрения системы наставничества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Подготовка условий для запуска программы наставничества</a:t>
            </a:r>
          </a:p>
          <a:p>
            <a:pPr algn="just"/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Формирование базы наставляемых</a:t>
            </a:r>
          </a:p>
          <a:p>
            <a:pPr algn="just" fontAlgn="t"/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Формирование базы наставников</a:t>
            </a:r>
          </a:p>
          <a:p>
            <a:pPr algn="just"/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Обучение наставников</a:t>
            </a:r>
          </a:p>
          <a:p>
            <a:pPr algn="just"/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Формирование наставнических пар</a:t>
            </a:r>
          </a:p>
          <a:p>
            <a:pPr algn="just"/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Организация работы наставнических</a:t>
            </a:r>
          </a:p>
          <a:p>
            <a:pPr algn="just">
              <a:buNone/>
            </a:pPr>
            <a:r>
              <a:rPr lang="ru-RU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пар (групп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1835150" y="219075"/>
            <a:ext cx="6408738" cy="6477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2000" b="1" dirty="0" smtClean="0">
                <a:solidFill>
                  <a:srgbClr val="002060"/>
                </a:solidFill>
                <a:ea typeface="Roboto" pitchFamily="2" charset="0"/>
                <a:cs typeface="Roboto" pitchFamily="2" charset="0"/>
              </a:rPr>
              <a:t>	</a:t>
            </a:r>
            <a:r>
              <a:rPr lang="ru-RU" altLang="ru-RU" sz="2000" b="1" i="1" dirty="0" smtClean="0">
                <a:solidFill>
                  <a:srgbClr val="002060"/>
                </a:solidFill>
                <a:latin typeface="Times New Roman" pitchFamily="18" charset="0"/>
                <a:ea typeface="Roboto" pitchFamily="2" charset="0"/>
                <a:cs typeface="Times New Roman" pitchFamily="18" charset="0"/>
              </a:rPr>
              <a:t>Ожидаемые результаты и эффекты наставничества</a:t>
            </a:r>
          </a:p>
        </p:txBody>
      </p:sp>
      <p:grpSp>
        <p:nvGrpSpPr>
          <p:cNvPr id="3" name="Collaboration4" descr="{&quot;Key&quot;:&quot;POWER_USER_SHAPE_ICON&quot;,&quot;Value&quot;:&quot;POWER_USER_SHAPE_ICON_STYLE_1&quot;}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4714878" y="4071944"/>
            <a:ext cx="807989" cy="867839"/>
            <a:chOff x="2362200" y="1493838"/>
            <a:chExt cx="814388" cy="874712"/>
          </a:xfrm>
          <a:solidFill>
            <a:srgbClr val="39639D"/>
          </a:solidFill>
        </p:grpSpPr>
        <p:sp>
          <p:nvSpPr>
            <p:cNvPr id="71" name="Freeform 39"/>
            <p:cNvSpPr>
              <a:spLocks/>
            </p:cNvSpPr>
            <p:nvPr/>
          </p:nvSpPr>
          <p:spPr bwMode="auto">
            <a:xfrm>
              <a:off x="2765425" y="1870075"/>
              <a:ext cx="379413" cy="400050"/>
            </a:xfrm>
            <a:custGeom>
              <a:avLst/>
              <a:gdLst>
                <a:gd name="T0" fmla="*/ 55 w 499"/>
                <a:gd name="T1" fmla="*/ 227 h 524"/>
                <a:gd name="T2" fmla="*/ 12 w 499"/>
                <a:gd name="T3" fmla="*/ 227 h 524"/>
                <a:gd name="T4" fmla="*/ 12 w 499"/>
                <a:gd name="T5" fmla="*/ 269 h 524"/>
                <a:gd name="T6" fmla="*/ 191 w 499"/>
                <a:gd name="T7" fmla="*/ 449 h 524"/>
                <a:gd name="T8" fmla="*/ 417 w 499"/>
                <a:gd name="T9" fmla="*/ 442 h 524"/>
                <a:gd name="T10" fmla="*/ 453 w 499"/>
                <a:gd name="T11" fmla="*/ 196 h 524"/>
                <a:gd name="T12" fmla="*/ 420 w 499"/>
                <a:gd name="T13" fmla="*/ 41 h 524"/>
                <a:gd name="T14" fmla="*/ 361 w 499"/>
                <a:gd name="T15" fmla="*/ 135 h 524"/>
                <a:gd name="T16" fmla="*/ 368 w 499"/>
                <a:gd name="T17" fmla="*/ 171 h 524"/>
                <a:gd name="T18" fmla="*/ 212 w 499"/>
                <a:gd name="T19" fmla="*/ 16 h 524"/>
                <a:gd name="T20" fmla="*/ 165 w 499"/>
                <a:gd name="T21" fmla="*/ 16 h 524"/>
                <a:gd name="T22" fmla="*/ 165 w 499"/>
                <a:gd name="T23" fmla="*/ 62 h 524"/>
                <a:gd name="T24" fmla="*/ 290 w 499"/>
                <a:gd name="T25" fmla="*/ 187 h 524"/>
                <a:gd name="T26" fmla="*/ 269 w 499"/>
                <a:gd name="T27" fmla="*/ 196 h 524"/>
                <a:gd name="T28" fmla="*/ 125 w 499"/>
                <a:gd name="T29" fmla="*/ 51 h 524"/>
                <a:gd name="T30" fmla="*/ 78 w 499"/>
                <a:gd name="T31" fmla="*/ 51 h 524"/>
                <a:gd name="T32" fmla="*/ 78 w 499"/>
                <a:gd name="T33" fmla="*/ 98 h 524"/>
                <a:gd name="T34" fmla="*/ 214 w 499"/>
                <a:gd name="T35" fmla="*/ 233 h 524"/>
                <a:gd name="T36" fmla="*/ 199 w 499"/>
                <a:gd name="T37" fmla="*/ 249 h 524"/>
                <a:gd name="T38" fmla="*/ 75 w 499"/>
                <a:gd name="T39" fmla="*/ 125 h 524"/>
                <a:gd name="T40" fmla="*/ 29 w 499"/>
                <a:gd name="T41" fmla="*/ 125 h 524"/>
                <a:gd name="T42" fmla="*/ 29 w 499"/>
                <a:gd name="T43" fmla="*/ 171 h 524"/>
                <a:gd name="T44" fmla="*/ 165 w 499"/>
                <a:gd name="T45" fmla="*/ 308 h 524"/>
                <a:gd name="T46" fmla="*/ 158 w 499"/>
                <a:gd name="T47" fmla="*/ 331 h 524"/>
                <a:gd name="T48" fmla="*/ 55 w 499"/>
                <a:gd name="T49" fmla="*/ 227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99" h="524">
                  <a:moveTo>
                    <a:pt x="55" y="227"/>
                  </a:moveTo>
                  <a:cubicBezTo>
                    <a:pt x="45" y="217"/>
                    <a:pt x="25" y="214"/>
                    <a:pt x="12" y="227"/>
                  </a:cubicBezTo>
                  <a:cubicBezTo>
                    <a:pt x="0" y="240"/>
                    <a:pt x="2" y="259"/>
                    <a:pt x="12" y="269"/>
                  </a:cubicBezTo>
                  <a:lnTo>
                    <a:pt x="191" y="449"/>
                  </a:lnTo>
                  <a:cubicBezTo>
                    <a:pt x="266" y="524"/>
                    <a:pt x="356" y="504"/>
                    <a:pt x="417" y="442"/>
                  </a:cubicBezTo>
                  <a:cubicBezTo>
                    <a:pt x="493" y="365"/>
                    <a:pt x="499" y="300"/>
                    <a:pt x="453" y="196"/>
                  </a:cubicBezTo>
                  <a:cubicBezTo>
                    <a:pt x="412" y="102"/>
                    <a:pt x="435" y="46"/>
                    <a:pt x="420" y="41"/>
                  </a:cubicBezTo>
                  <a:cubicBezTo>
                    <a:pt x="384" y="29"/>
                    <a:pt x="341" y="76"/>
                    <a:pt x="361" y="135"/>
                  </a:cubicBezTo>
                  <a:cubicBezTo>
                    <a:pt x="365" y="148"/>
                    <a:pt x="366" y="160"/>
                    <a:pt x="368" y="171"/>
                  </a:cubicBezTo>
                  <a:lnTo>
                    <a:pt x="212" y="16"/>
                  </a:lnTo>
                  <a:cubicBezTo>
                    <a:pt x="202" y="6"/>
                    <a:pt x="181" y="0"/>
                    <a:pt x="165" y="16"/>
                  </a:cubicBezTo>
                  <a:cubicBezTo>
                    <a:pt x="152" y="29"/>
                    <a:pt x="154" y="51"/>
                    <a:pt x="165" y="62"/>
                  </a:cubicBezTo>
                  <a:lnTo>
                    <a:pt x="290" y="187"/>
                  </a:lnTo>
                  <a:cubicBezTo>
                    <a:pt x="283" y="189"/>
                    <a:pt x="276" y="192"/>
                    <a:pt x="269" y="196"/>
                  </a:cubicBezTo>
                  <a:lnTo>
                    <a:pt x="125" y="51"/>
                  </a:lnTo>
                  <a:cubicBezTo>
                    <a:pt x="115" y="42"/>
                    <a:pt x="94" y="36"/>
                    <a:pt x="78" y="51"/>
                  </a:cubicBezTo>
                  <a:cubicBezTo>
                    <a:pt x="66" y="64"/>
                    <a:pt x="65" y="84"/>
                    <a:pt x="78" y="98"/>
                  </a:cubicBezTo>
                  <a:lnTo>
                    <a:pt x="214" y="233"/>
                  </a:lnTo>
                  <a:cubicBezTo>
                    <a:pt x="214" y="233"/>
                    <a:pt x="206" y="241"/>
                    <a:pt x="199" y="249"/>
                  </a:cubicBezTo>
                  <a:lnTo>
                    <a:pt x="75" y="125"/>
                  </a:lnTo>
                  <a:cubicBezTo>
                    <a:pt x="64" y="114"/>
                    <a:pt x="44" y="110"/>
                    <a:pt x="29" y="125"/>
                  </a:cubicBezTo>
                  <a:cubicBezTo>
                    <a:pt x="17" y="137"/>
                    <a:pt x="15" y="158"/>
                    <a:pt x="29" y="171"/>
                  </a:cubicBezTo>
                  <a:lnTo>
                    <a:pt x="165" y="308"/>
                  </a:lnTo>
                  <a:cubicBezTo>
                    <a:pt x="162" y="315"/>
                    <a:pt x="160" y="323"/>
                    <a:pt x="158" y="331"/>
                  </a:cubicBezTo>
                  <a:lnTo>
                    <a:pt x="55" y="227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+mj-lt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74" name="Freeform 40"/>
            <p:cNvSpPr>
              <a:spLocks/>
            </p:cNvSpPr>
            <p:nvPr/>
          </p:nvSpPr>
          <p:spPr bwMode="auto">
            <a:xfrm>
              <a:off x="2400300" y="1585913"/>
              <a:ext cx="381000" cy="398463"/>
            </a:xfrm>
            <a:custGeom>
              <a:avLst/>
              <a:gdLst>
                <a:gd name="T0" fmla="*/ 309 w 500"/>
                <a:gd name="T1" fmla="*/ 75 h 524"/>
                <a:gd name="T2" fmla="*/ 83 w 500"/>
                <a:gd name="T3" fmla="*/ 82 h 524"/>
                <a:gd name="T4" fmla="*/ 46 w 500"/>
                <a:gd name="T5" fmla="*/ 328 h 524"/>
                <a:gd name="T6" fmla="*/ 80 w 500"/>
                <a:gd name="T7" fmla="*/ 483 h 524"/>
                <a:gd name="T8" fmla="*/ 139 w 500"/>
                <a:gd name="T9" fmla="*/ 388 h 524"/>
                <a:gd name="T10" fmla="*/ 132 w 500"/>
                <a:gd name="T11" fmla="*/ 352 h 524"/>
                <a:gd name="T12" fmla="*/ 288 w 500"/>
                <a:gd name="T13" fmla="*/ 508 h 524"/>
                <a:gd name="T14" fmla="*/ 334 w 500"/>
                <a:gd name="T15" fmla="*/ 508 h 524"/>
                <a:gd name="T16" fmla="*/ 334 w 500"/>
                <a:gd name="T17" fmla="*/ 462 h 524"/>
                <a:gd name="T18" fmla="*/ 209 w 500"/>
                <a:gd name="T19" fmla="*/ 337 h 524"/>
                <a:gd name="T20" fmla="*/ 231 w 500"/>
                <a:gd name="T21" fmla="*/ 328 h 524"/>
                <a:gd name="T22" fmla="*/ 375 w 500"/>
                <a:gd name="T23" fmla="*/ 472 h 524"/>
                <a:gd name="T24" fmla="*/ 422 w 500"/>
                <a:gd name="T25" fmla="*/ 472 h 524"/>
                <a:gd name="T26" fmla="*/ 422 w 500"/>
                <a:gd name="T27" fmla="*/ 426 h 524"/>
                <a:gd name="T28" fmla="*/ 286 w 500"/>
                <a:gd name="T29" fmla="*/ 290 h 524"/>
                <a:gd name="T30" fmla="*/ 301 w 500"/>
                <a:gd name="T31" fmla="*/ 275 h 524"/>
                <a:gd name="T32" fmla="*/ 424 w 500"/>
                <a:gd name="T33" fmla="*/ 399 h 524"/>
                <a:gd name="T34" fmla="*/ 471 w 500"/>
                <a:gd name="T35" fmla="*/ 399 h 524"/>
                <a:gd name="T36" fmla="*/ 471 w 500"/>
                <a:gd name="T37" fmla="*/ 352 h 524"/>
                <a:gd name="T38" fmla="*/ 335 w 500"/>
                <a:gd name="T39" fmla="*/ 216 h 524"/>
                <a:gd name="T40" fmla="*/ 341 w 500"/>
                <a:gd name="T41" fmla="*/ 193 h 524"/>
                <a:gd name="T42" fmla="*/ 445 w 500"/>
                <a:gd name="T43" fmla="*/ 297 h 524"/>
                <a:gd name="T44" fmla="*/ 487 w 500"/>
                <a:gd name="T45" fmla="*/ 297 h 524"/>
                <a:gd name="T46" fmla="*/ 487 w 500"/>
                <a:gd name="T47" fmla="*/ 254 h 524"/>
                <a:gd name="T48" fmla="*/ 309 w 500"/>
                <a:gd name="T49" fmla="*/ 75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0" h="524">
                  <a:moveTo>
                    <a:pt x="309" y="75"/>
                  </a:moveTo>
                  <a:cubicBezTo>
                    <a:pt x="234" y="0"/>
                    <a:pt x="144" y="20"/>
                    <a:pt x="83" y="82"/>
                  </a:cubicBezTo>
                  <a:cubicBezTo>
                    <a:pt x="7" y="158"/>
                    <a:pt x="0" y="224"/>
                    <a:pt x="46" y="328"/>
                  </a:cubicBezTo>
                  <a:cubicBezTo>
                    <a:pt x="88" y="421"/>
                    <a:pt x="65" y="478"/>
                    <a:pt x="80" y="483"/>
                  </a:cubicBezTo>
                  <a:cubicBezTo>
                    <a:pt x="116" y="495"/>
                    <a:pt x="158" y="448"/>
                    <a:pt x="139" y="388"/>
                  </a:cubicBezTo>
                  <a:cubicBezTo>
                    <a:pt x="135" y="376"/>
                    <a:pt x="133" y="363"/>
                    <a:pt x="132" y="352"/>
                  </a:cubicBezTo>
                  <a:lnTo>
                    <a:pt x="288" y="508"/>
                  </a:lnTo>
                  <a:cubicBezTo>
                    <a:pt x="298" y="518"/>
                    <a:pt x="319" y="524"/>
                    <a:pt x="334" y="508"/>
                  </a:cubicBezTo>
                  <a:cubicBezTo>
                    <a:pt x="348" y="494"/>
                    <a:pt x="346" y="473"/>
                    <a:pt x="334" y="462"/>
                  </a:cubicBezTo>
                  <a:lnTo>
                    <a:pt x="209" y="337"/>
                  </a:lnTo>
                  <a:cubicBezTo>
                    <a:pt x="217" y="334"/>
                    <a:pt x="224" y="332"/>
                    <a:pt x="231" y="328"/>
                  </a:cubicBezTo>
                  <a:lnTo>
                    <a:pt x="375" y="472"/>
                  </a:lnTo>
                  <a:cubicBezTo>
                    <a:pt x="385" y="482"/>
                    <a:pt x="406" y="488"/>
                    <a:pt x="422" y="472"/>
                  </a:cubicBezTo>
                  <a:cubicBezTo>
                    <a:pt x="434" y="460"/>
                    <a:pt x="435" y="439"/>
                    <a:pt x="422" y="426"/>
                  </a:cubicBezTo>
                  <a:lnTo>
                    <a:pt x="286" y="290"/>
                  </a:lnTo>
                  <a:cubicBezTo>
                    <a:pt x="286" y="290"/>
                    <a:pt x="294" y="283"/>
                    <a:pt x="301" y="275"/>
                  </a:cubicBezTo>
                  <a:lnTo>
                    <a:pt x="424" y="399"/>
                  </a:lnTo>
                  <a:cubicBezTo>
                    <a:pt x="435" y="410"/>
                    <a:pt x="456" y="414"/>
                    <a:pt x="471" y="399"/>
                  </a:cubicBezTo>
                  <a:cubicBezTo>
                    <a:pt x="483" y="387"/>
                    <a:pt x="485" y="366"/>
                    <a:pt x="471" y="352"/>
                  </a:cubicBezTo>
                  <a:lnTo>
                    <a:pt x="335" y="216"/>
                  </a:lnTo>
                  <a:cubicBezTo>
                    <a:pt x="338" y="209"/>
                    <a:pt x="340" y="201"/>
                    <a:pt x="341" y="193"/>
                  </a:cubicBezTo>
                  <a:lnTo>
                    <a:pt x="445" y="297"/>
                  </a:lnTo>
                  <a:cubicBezTo>
                    <a:pt x="455" y="307"/>
                    <a:pt x="475" y="310"/>
                    <a:pt x="487" y="297"/>
                  </a:cubicBezTo>
                  <a:cubicBezTo>
                    <a:pt x="500" y="284"/>
                    <a:pt x="498" y="265"/>
                    <a:pt x="487" y="254"/>
                  </a:cubicBezTo>
                  <a:lnTo>
                    <a:pt x="309" y="75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+mj-lt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79" name="Freeform 41"/>
            <p:cNvSpPr>
              <a:spLocks/>
            </p:cNvSpPr>
            <p:nvPr/>
          </p:nvSpPr>
          <p:spPr bwMode="auto">
            <a:xfrm>
              <a:off x="2778125" y="1493838"/>
              <a:ext cx="398463" cy="381000"/>
            </a:xfrm>
            <a:custGeom>
              <a:avLst/>
              <a:gdLst>
                <a:gd name="T0" fmla="*/ 16 w 524"/>
                <a:gd name="T1" fmla="*/ 334 h 500"/>
                <a:gd name="T2" fmla="*/ 62 w 524"/>
                <a:gd name="T3" fmla="*/ 334 h 500"/>
                <a:gd name="T4" fmla="*/ 187 w 524"/>
                <a:gd name="T5" fmla="*/ 209 h 500"/>
                <a:gd name="T6" fmla="*/ 196 w 524"/>
                <a:gd name="T7" fmla="*/ 231 h 500"/>
                <a:gd name="T8" fmla="*/ 52 w 524"/>
                <a:gd name="T9" fmla="*/ 375 h 500"/>
                <a:gd name="T10" fmla="*/ 52 w 524"/>
                <a:gd name="T11" fmla="*/ 421 h 500"/>
                <a:gd name="T12" fmla="*/ 98 w 524"/>
                <a:gd name="T13" fmla="*/ 421 h 500"/>
                <a:gd name="T14" fmla="*/ 234 w 524"/>
                <a:gd name="T15" fmla="*/ 286 h 500"/>
                <a:gd name="T16" fmla="*/ 249 w 524"/>
                <a:gd name="T17" fmla="*/ 300 h 500"/>
                <a:gd name="T18" fmla="*/ 125 w 524"/>
                <a:gd name="T19" fmla="*/ 424 h 500"/>
                <a:gd name="T20" fmla="*/ 125 w 524"/>
                <a:gd name="T21" fmla="*/ 471 h 500"/>
                <a:gd name="T22" fmla="*/ 172 w 524"/>
                <a:gd name="T23" fmla="*/ 471 h 500"/>
                <a:gd name="T24" fmla="*/ 308 w 524"/>
                <a:gd name="T25" fmla="*/ 335 h 500"/>
                <a:gd name="T26" fmla="*/ 331 w 524"/>
                <a:gd name="T27" fmla="*/ 341 h 500"/>
                <a:gd name="T28" fmla="*/ 227 w 524"/>
                <a:gd name="T29" fmla="*/ 445 h 500"/>
                <a:gd name="T30" fmla="*/ 227 w 524"/>
                <a:gd name="T31" fmla="*/ 487 h 500"/>
                <a:gd name="T32" fmla="*/ 270 w 524"/>
                <a:gd name="T33" fmla="*/ 487 h 500"/>
                <a:gd name="T34" fmla="*/ 449 w 524"/>
                <a:gd name="T35" fmla="*/ 309 h 500"/>
                <a:gd name="T36" fmla="*/ 442 w 524"/>
                <a:gd name="T37" fmla="*/ 82 h 500"/>
                <a:gd name="T38" fmla="*/ 196 w 524"/>
                <a:gd name="T39" fmla="*/ 46 h 500"/>
                <a:gd name="T40" fmla="*/ 41 w 524"/>
                <a:gd name="T41" fmla="*/ 80 h 500"/>
                <a:gd name="T42" fmla="*/ 136 w 524"/>
                <a:gd name="T43" fmla="*/ 139 h 500"/>
                <a:gd name="T44" fmla="*/ 172 w 524"/>
                <a:gd name="T45" fmla="*/ 132 h 500"/>
                <a:gd name="T46" fmla="*/ 16 w 524"/>
                <a:gd name="T47" fmla="*/ 288 h 500"/>
                <a:gd name="T48" fmla="*/ 16 w 524"/>
                <a:gd name="T49" fmla="*/ 334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24" h="500">
                  <a:moveTo>
                    <a:pt x="16" y="334"/>
                  </a:moveTo>
                  <a:cubicBezTo>
                    <a:pt x="30" y="348"/>
                    <a:pt x="51" y="346"/>
                    <a:pt x="62" y="334"/>
                  </a:cubicBezTo>
                  <a:lnTo>
                    <a:pt x="187" y="209"/>
                  </a:lnTo>
                  <a:cubicBezTo>
                    <a:pt x="190" y="217"/>
                    <a:pt x="192" y="224"/>
                    <a:pt x="196" y="231"/>
                  </a:cubicBezTo>
                  <a:lnTo>
                    <a:pt x="52" y="375"/>
                  </a:lnTo>
                  <a:cubicBezTo>
                    <a:pt x="42" y="385"/>
                    <a:pt x="36" y="406"/>
                    <a:pt x="52" y="421"/>
                  </a:cubicBezTo>
                  <a:cubicBezTo>
                    <a:pt x="64" y="434"/>
                    <a:pt x="85" y="435"/>
                    <a:pt x="98" y="421"/>
                  </a:cubicBezTo>
                  <a:lnTo>
                    <a:pt x="234" y="286"/>
                  </a:lnTo>
                  <a:cubicBezTo>
                    <a:pt x="234" y="286"/>
                    <a:pt x="241" y="294"/>
                    <a:pt x="249" y="300"/>
                  </a:cubicBezTo>
                  <a:lnTo>
                    <a:pt x="125" y="424"/>
                  </a:lnTo>
                  <a:cubicBezTo>
                    <a:pt x="114" y="435"/>
                    <a:pt x="110" y="456"/>
                    <a:pt x="125" y="471"/>
                  </a:cubicBezTo>
                  <a:cubicBezTo>
                    <a:pt x="137" y="483"/>
                    <a:pt x="158" y="485"/>
                    <a:pt x="172" y="471"/>
                  </a:cubicBezTo>
                  <a:lnTo>
                    <a:pt x="308" y="335"/>
                  </a:lnTo>
                  <a:cubicBezTo>
                    <a:pt x="315" y="337"/>
                    <a:pt x="323" y="340"/>
                    <a:pt x="331" y="341"/>
                  </a:cubicBezTo>
                  <a:lnTo>
                    <a:pt x="227" y="445"/>
                  </a:lnTo>
                  <a:cubicBezTo>
                    <a:pt x="217" y="455"/>
                    <a:pt x="214" y="474"/>
                    <a:pt x="227" y="487"/>
                  </a:cubicBezTo>
                  <a:cubicBezTo>
                    <a:pt x="240" y="500"/>
                    <a:pt x="259" y="498"/>
                    <a:pt x="270" y="487"/>
                  </a:cubicBezTo>
                  <a:lnTo>
                    <a:pt x="449" y="309"/>
                  </a:lnTo>
                  <a:cubicBezTo>
                    <a:pt x="524" y="233"/>
                    <a:pt x="504" y="144"/>
                    <a:pt x="442" y="82"/>
                  </a:cubicBezTo>
                  <a:cubicBezTo>
                    <a:pt x="366" y="7"/>
                    <a:pt x="300" y="0"/>
                    <a:pt x="196" y="46"/>
                  </a:cubicBezTo>
                  <a:cubicBezTo>
                    <a:pt x="103" y="88"/>
                    <a:pt x="46" y="65"/>
                    <a:pt x="41" y="80"/>
                  </a:cubicBezTo>
                  <a:cubicBezTo>
                    <a:pt x="29" y="116"/>
                    <a:pt x="76" y="158"/>
                    <a:pt x="136" y="139"/>
                  </a:cubicBezTo>
                  <a:cubicBezTo>
                    <a:pt x="148" y="135"/>
                    <a:pt x="161" y="133"/>
                    <a:pt x="172" y="132"/>
                  </a:cubicBezTo>
                  <a:lnTo>
                    <a:pt x="16" y="288"/>
                  </a:lnTo>
                  <a:cubicBezTo>
                    <a:pt x="6" y="297"/>
                    <a:pt x="0" y="319"/>
                    <a:pt x="16" y="33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+mj-lt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81" name="Freeform 42"/>
            <p:cNvSpPr>
              <a:spLocks/>
            </p:cNvSpPr>
            <p:nvPr/>
          </p:nvSpPr>
          <p:spPr bwMode="auto">
            <a:xfrm>
              <a:off x="2362200" y="1987550"/>
              <a:ext cx="400050" cy="381000"/>
            </a:xfrm>
            <a:custGeom>
              <a:avLst/>
              <a:gdLst>
                <a:gd name="T0" fmla="*/ 83 w 524"/>
                <a:gd name="T1" fmla="*/ 418 h 500"/>
                <a:gd name="T2" fmla="*/ 328 w 524"/>
                <a:gd name="T3" fmla="*/ 454 h 500"/>
                <a:gd name="T4" fmla="*/ 484 w 524"/>
                <a:gd name="T5" fmla="*/ 420 h 500"/>
                <a:gd name="T6" fmla="*/ 389 w 524"/>
                <a:gd name="T7" fmla="*/ 361 h 500"/>
                <a:gd name="T8" fmla="*/ 353 w 524"/>
                <a:gd name="T9" fmla="*/ 368 h 500"/>
                <a:gd name="T10" fmla="*/ 509 w 524"/>
                <a:gd name="T11" fmla="*/ 212 h 500"/>
                <a:gd name="T12" fmla="*/ 509 w 524"/>
                <a:gd name="T13" fmla="*/ 166 h 500"/>
                <a:gd name="T14" fmla="*/ 462 w 524"/>
                <a:gd name="T15" fmla="*/ 166 h 500"/>
                <a:gd name="T16" fmla="*/ 337 w 524"/>
                <a:gd name="T17" fmla="*/ 291 h 500"/>
                <a:gd name="T18" fmla="*/ 329 w 524"/>
                <a:gd name="T19" fmla="*/ 269 h 500"/>
                <a:gd name="T20" fmla="*/ 473 w 524"/>
                <a:gd name="T21" fmla="*/ 125 h 500"/>
                <a:gd name="T22" fmla="*/ 473 w 524"/>
                <a:gd name="T23" fmla="*/ 79 h 500"/>
                <a:gd name="T24" fmla="*/ 427 w 524"/>
                <a:gd name="T25" fmla="*/ 79 h 500"/>
                <a:gd name="T26" fmla="*/ 291 w 524"/>
                <a:gd name="T27" fmla="*/ 214 h 500"/>
                <a:gd name="T28" fmla="*/ 276 w 524"/>
                <a:gd name="T29" fmla="*/ 200 h 500"/>
                <a:gd name="T30" fmla="*/ 400 w 524"/>
                <a:gd name="T31" fmla="*/ 76 h 500"/>
                <a:gd name="T32" fmla="*/ 400 w 524"/>
                <a:gd name="T33" fmla="*/ 29 h 500"/>
                <a:gd name="T34" fmla="*/ 353 w 524"/>
                <a:gd name="T35" fmla="*/ 29 h 500"/>
                <a:gd name="T36" fmla="*/ 217 w 524"/>
                <a:gd name="T37" fmla="*/ 165 h 500"/>
                <a:gd name="T38" fmla="*/ 194 w 524"/>
                <a:gd name="T39" fmla="*/ 159 h 500"/>
                <a:gd name="T40" fmla="*/ 297 w 524"/>
                <a:gd name="T41" fmla="*/ 55 h 500"/>
                <a:gd name="T42" fmla="*/ 297 w 524"/>
                <a:gd name="T43" fmla="*/ 13 h 500"/>
                <a:gd name="T44" fmla="*/ 255 w 524"/>
                <a:gd name="T45" fmla="*/ 13 h 500"/>
                <a:gd name="T46" fmla="*/ 76 w 524"/>
                <a:gd name="T47" fmla="*/ 191 h 500"/>
                <a:gd name="T48" fmla="*/ 83 w 524"/>
                <a:gd name="T49" fmla="*/ 418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24" h="500">
                  <a:moveTo>
                    <a:pt x="83" y="418"/>
                  </a:moveTo>
                  <a:cubicBezTo>
                    <a:pt x="159" y="493"/>
                    <a:pt x="224" y="500"/>
                    <a:pt x="328" y="454"/>
                  </a:cubicBezTo>
                  <a:cubicBezTo>
                    <a:pt x="422" y="412"/>
                    <a:pt x="479" y="435"/>
                    <a:pt x="484" y="420"/>
                  </a:cubicBezTo>
                  <a:cubicBezTo>
                    <a:pt x="496" y="384"/>
                    <a:pt x="449" y="342"/>
                    <a:pt x="389" y="361"/>
                  </a:cubicBezTo>
                  <a:cubicBezTo>
                    <a:pt x="376" y="365"/>
                    <a:pt x="364" y="367"/>
                    <a:pt x="353" y="368"/>
                  </a:cubicBezTo>
                  <a:lnTo>
                    <a:pt x="509" y="212"/>
                  </a:lnTo>
                  <a:cubicBezTo>
                    <a:pt x="518" y="203"/>
                    <a:pt x="524" y="181"/>
                    <a:pt x="509" y="166"/>
                  </a:cubicBezTo>
                  <a:cubicBezTo>
                    <a:pt x="495" y="152"/>
                    <a:pt x="474" y="154"/>
                    <a:pt x="462" y="166"/>
                  </a:cubicBezTo>
                  <a:lnTo>
                    <a:pt x="337" y="291"/>
                  </a:lnTo>
                  <a:cubicBezTo>
                    <a:pt x="335" y="284"/>
                    <a:pt x="332" y="276"/>
                    <a:pt x="329" y="269"/>
                  </a:cubicBezTo>
                  <a:lnTo>
                    <a:pt x="473" y="125"/>
                  </a:lnTo>
                  <a:cubicBezTo>
                    <a:pt x="483" y="115"/>
                    <a:pt x="489" y="94"/>
                    <a:pt x="473" y="79"/>
                  </a:cubicBezTo>
                  <a:cubicBezTo>
                    <a:pt x="461" y="66"/>
                    <a:pt x="440" y="65"/>
                    <a:pt x="427" y="79"/>
                  </a:cubicBezTo>
                  <a:lnTo>
                    <a:pt x="291" y="214"/>
                  </a:lnTo>
                  <a:cubicBezTo>
                    <a:pt x="291" y="214"/>
                    <a:pt x="284" y="206"/>
                    <a:pt x="276" y="200"/>
                  </a:cubicBezTo>
                  <a:lnTo>
                    <a:pt x="400" y="76"/>
                  </a:lnTo>
                  <a:cubicBezTo>
                    <a:pt x="411" y="65"/>
                    <a:pt x="414" y="44"/>
                    <a:pt x="400" y="29"/>
                  </a:cubicBezTo>
                  <a:cubicBezTo>
                    <a:pt x="387" y="17"/>
                    <a:pt x="367" y="16"/>
                    <a:pt x="353" y="29"/>
                  </a:cubicBezTo>
                  <a:lnTo>
                    <a:pt x="217" y="165"/>
                  </a:lnTo>
                  <a:cubicBezTo>
                    <a:pt x="209" y="163"/>
                    <a:pt x="201" y="160"/>
                    <a:pt x="194" y="159"/>
                  </a:cubicBezTo>
                  <a:lnTo>
                    <a:pt x="297" y="55"/>
                  </a:lnTo>
                  <a:cubicBezTo>
                    <a:pt x="308" y="45"/>
                    <a:pt x="310" y="26"/>
                    <a:pt x="297" y="13"/>
                  </a:cubicBezTo>
                  <a:cubicBezTo>
                    <a:pt x="285" y="0"/>
                    <a:pt x="266" y="2"/>
                    <a:pt x="255" y="13"/>
                  </a:cubicBezTo>
                  <a:lnTo>
                    <a:pt x="76" y="191"/>
                  </a:lnTo>
                  <a:cubicBezTo>
                    <a:pt x="0" y="267"/>
                    <a:pt x="21" y="356"/>
                    <a:pt x="83" y="418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+mj-lt"/>
                <a:ea typeface="Roboto" panose="02000000000000000000" pitchFamily="2" charset="0"/>
                <a:cs typeface="+mn-cs"/>
              </a:endParaRPr>
            </a:p>
          </p:txBody>
        </p:sp>
      </p:grpSp>
      <p:sp>
        <p:nvSpPr>
          <p:cNvPr id="97" name="TextBox 96"/>
          <p:cNvSpPr txBox="1"/>
          <p:nvPr/>
        </p:nvSpPr>
        <p:spPr>
          <a:xfrm>
            <a:off x="1000125" y="2714625"/>
            <a:ext cx="4000500" cy="13843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1200" dirty="0">
                <a:solidFill>
                  <a:srgbClr val="2B4A76"/>
                </a:solidFill>
                <a:latin typeface="Times New Roman" pitchFamily="18" charset="0"/>
                <a:cs typeface="Times New Roman" pitchFamily="18" charset="0"/>
              </a:rPr>
              <a:t>оказание адресной помощи педагогическим работникам  в определении содержания учебных программ, форм, методов и средств обучения, </a:t>
            </a:r>
            <a:br>
              <a:rPr lang="ru-RU" altLang="ru-RU" sz="1200" dirty="0">
                <a:solidFill>
                  <a:srgbClr val="2B4A7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200" dirty="0">
                <a:solidFill>
                  <a:srgbClr val="2B4A76"/>
                </a:solidFill>
                <a:latin typeface="Times New Roman" pitchFamily="18" charset="0"/>
                <a:cs typeface="Times New Roman" pitchFamily="18" charset="0"/>
              </a:rPr>
              <a:t>в организации работы по научно-методическому обеспечению образовательной деятельности, </a:t>
            </a:r>
            <a:br>
              <a:rPr lang="ru-RU" altLang="ru-RU" sz="1200" dirty="0">
                <a:solidFill>
                  <a:srgbClr val="2B4A7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200" dirty="0">
                <a:solidFill>
                  <a:srgbClr val="2B4A76"/>
                </a:solidFill>
                <a:latin typeface="Times New Roman" pitchFamily="18" charset="0"/>
                <a:cs typeface="Times New Roman" pitchFamily="18" charset="0"/>
              </a:rPr>
              <a:t>в разработке рабочих программ по дисциплинам</a:t>
            </a:r>
            <a:br>
              <a:rPr lang="ru-RU" altLang="ru-RU" sz="1200" dirty="0">
                <a:solidFill>
                  <a:srgbClr val="2B4A7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200" dirty="0">
                <a:solidFill>
                  <a:srgbClr val="2B4A76"/>
                </a:solidFill>
                <a:latin typeface="Times New Roman" pitchFamily="18" charset="0"/>
                <a:cs typeface="Times New Roman" pitchFamily="18" charset="0"/>
              </a:rPr>
              <a:t>и учебным курсам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1000125" y="1857375"/>
            <a:ext cx="3571875" cy="27699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1200" dirty="0" smtClean="0">
                <a:solidFill>
                  <a:srgbClr val="2B4A76"/>
                </a:solidFill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altLang="ru-RU" sz="1200" dirty="0">
                <a:solidFill>
                  <a:srgbClr val="2B4A76"/>
                </a:solidFill>
                <a:latin typeface="Times New Roman" pitchFamily="18" charset="0"/>
                <a:cs typeface="Times New Roman" pitchFamily="18" charset="0"/>
              </a:rPr>
              <a:t>качества знаний</a:t>
            </a:r>
          </a:p>
        </p:txBody>
      </p:sp>
      <p:sp>
        <p:nvSpPr>
          <p:cNvPr id="22537" name="Прямоугольник 99"/>
          <p:cNvSpPr>
            <a:spLocks noChangeArrowheads="1"/>
          </p:cNvSpPr>
          <p:nvPr/>
        </p:nvSpPr>
        <p:spPr bwMode="auto">
          <a:xfrm>
            <a:off x="5429250" y="2071688"/>
            <a:ext cx="35004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>
                <a:solidFill>
                  <a:srgbClr val="2B4A76"/>
                </a:solidFill>
                <a:latin typeface="Times New Roman" pitchFamily="18" charset="0"/>
                <a:cs typeface="Times New Roman" pitchFamily="18" charset="0"/>
              </a:rPr>
              <a:t>организация и проведение обучающих практических и консультационных мероприятий по направлению деятельности</a:t>
            </a:r>
          </a:p>
        </p:txBody>
      </p:sp>
      <p:sp>
        <p:nvSpPr>
          <p:cNvPr id="22538" name="Прямоугольник 100"/>
          <p:cNvSpPr>
            <a:spLocks noChangeArrowheads="1"/>
          </p:cNvSpPr>
          <p:nvPr/>
        </p:nvSpPr>
        <p:spPr bwMode="auto">
          <a:xfrm>
            <a:off x="5500688" y="4071938"/>
            <a:ext cx="35004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>
                <a:solidFill>
                  <a:srgbClr val="2B4A76"/>
                </a:solidFill>
                <a:latin typeface="Times New Roman" pitchFamily="18" charset="0"/>
                <a:cs typeface="Times New Roman" pitchFamily="18" charset="0"/>
              </a:rPr>
              <a:t>организация работы творческих, рабочих групп</a:t>
            </a:r>
            <a:br>
              <a:rPr lang="ru-RU" altLang="ru-RU" sz="1200">
                <a:solidFill>
                  <a:srgbClr val="2B4A7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200">
                <a:solidFill>
                  <a:srgbClr val="2B4A76"/>
                </a:solidFill>
                <a:latin typeface="Times New Roman" pitchFamily="18" charset="0"/>
                <a:cs typeface="Times New Roman" pitchFamily="18" charset="0"/>
              </a:rPr>
              <a:t> по вопросам развития регионального образования</a:t>
            </a:r>
          </a:p>
        </p:txBody>
      </p:sp>
      <p:sp>
        <p:nvSpPr>
          <p:cNvPr id="22539" name="Прямоугольник 101"/>
          <p:cNvSpPr>
            <a:spLocks noChangeArrowheads="1"/>
          </p:cNvSpPr>
          <p:nvPr/>
        </p:nvSpPr>
        <p:spPr bwMode="auto">
          <a:xfrm>
            <a:off x="1071563" y="4214813"/>
            <a:ext cx="36433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>
                <a:solidFill>
                  <a:srgbClr val="2B4A76"/>
                </a:solidFill>
                <a:latin typeface="Times New Roman" pitchFamily="18" charset="0"/>
                <a:cs typeface="Times New Roman" pitchFamily="18" charset="0"/>
              </a:rPr>
              <a:t>планирование и организация повышения квалификации и профессиональной переподготовки педагогических и руководящих работников, информационно-методическая помощь в системе непрерывного профессионального образования</a:t>
            </a:r>
          </a:p>
        </p:txBody>
      </p:sp>
      <p:sp>
        <p:nvSpPr>
          <p:cNvPr id="22540" name="Прямоугольник 102"/>
          <p:cNvSpPr>
            <a:spLocks noChangeArrowheads="1"/>
          </p:cNvSpPr>
          <p:nvPr/>
        </p:nvSpPr>
        <p:spPr bwMode="auto">
          <a:xfrm>
            <a:off x="5572125" y="5357813"/>
            <a:ext cx="3429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>
                <a:solidFill>
                  <a:srgbClr val="2B4A76"/>
                </a:solidFill>
                <a:latin typeface="Times New Roman" pitchFamily="18" charset="0"/>
                <a:cs typeface="Times New Roman" pitchFamily="18" charset="0"/>
              </a:rPr>
              <a:t>проведение входящей и итоговой оценки профессиональных компетенций педагогических работников образовательных организаций</a:t>
            </a:r>
          </a:p>
        </p:txBody>
      </p:sp>
      <p:sp>
        <p:nvSpPr>
          <p:cNvPr id="22541" name="Прямоугольник 103"/>
          <p:cNvSpPr>
            <a:spLocks noChangeArrowheads="1"/>
          </p:cNvSpPr>
          <p:nvPr/>
        </p:nvSpPr>
        <p:spPr bwMode="auto">
          <a:xfrm>
            <a:off x="1071563" y="5572125"/>
            <a:ext cx="40005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>
                <a:solidFill>
                  <a:srgbClr val="2B4A76"/>
                </a:solidFill>
                <a:latin typeface="Times New Roman" pitchFamily="18" charset="0"/>
                <a:cs typeface="Times New Roman" pitchFamily="18" charset="0"/>
              </a:rPr>
              <a:t>выстраивание системы эффективного</a:t>
            </a:r>
          </a:p>
          <a:p>
            <a:r>
              <a:rPr lang="ru-RU" altLang="ru-RU" sz="1200">
                <a:solidFill>
                  <a:srgbClr val="2B4A76"/>
                </a:solidFill>
                <a:latin typeface="Times New Roman" pitchFamily="18" charset="0"/>
                <a:cs typeface="Times New Roman" pitchFamily="18" charset="0"/>
              </a:rPr>
              <a:t>методического сопровождения педагогических работников, координация действий по устранению выявленных профессиональных затруднений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5500688" y="3357563"/>
            <a:ext cx="3643312" cy="27622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1200" dirty="0">
                <a:solidFill>
                  <a:srgbClr val="2B4A76"/>
                </a:solidFill>
                <a:latin typeface="Times New Roman" pitchFamily="18" charset="0"/>
                <a:cs typeface="Times New Roman" pitchFamily="18" charset="0"/>
              </a:rPr>
              <a:t>оказание консультационной поддержки </a:t>
            </a:r>
          </a:p>
        </p:txBody>
      </p:sp>
      <p:grpSp>
        <p:nvGrpSpPr>
          <p:cNvPr id="4" name="Class4" descr="{&quot;Key&quot;:&quot;POWER_USER_SHAPE_ICON&quot;,&quot;Value&quot;:&quot;POWER_USER_SHAPE_ICON_STYLE_1&quot;}"/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4643440" y="2071680"/>
            <a:ext cx="693135" cy="685801"/>
            <a:chOff x="7083426" y="1506537"/>
            <a:chExt cx="900112" cy="890588"/>
          </a:xfrm>
          <a:solidFill>
            <a:srgbClr val="39639D"/>
          </a:solidFill>
        </p:grpSpPr>
        <p:sp>
          <p:nvSpPr>
            <p:cNvPr id="107" name="Freeform 80"/>
            <p:cNvSpPr>
              <a:spLocks/>
            </p:cNvSpPr>
            <p:nvPr/>
          </p:nvSpPr>
          <p:spPr bwMode="auto">
            <a:xfrm>
              <a:off x="7788276" y="1611312"/>
              <a:ext cx="136525" cy="38100"/>
            </a:xfrm>
            <a:custGeom>
              <a:avLst/>
              <a:gdLst>
                <a:gd name="T0" fmla="*/ 0 w 179"/>
                <a:gd name="T1" fmla="*/ 50 h 50"/>
                <a:gd name="T2" fmla="*/ 179 w 179"/>
                <a:gd name="T3" fmla="*/ 50 h 50"/>
                <a:gd name="T4" fmla="*/ 179 w 179"/>
                <a:gd name="T5" fmla="*/ 0 h 50"/>
                <a:gd name="T6" fmla="*/ 17 w 179"/>
                <a:gd name="T7" fmla="*/ 0 h 50"/>
                <a:gd name="T8" fmla="*/ 11 w 179"/>
                <a:gd name="T9" fmla="*/ 22 h 50"/>
                <a:gd name="T10" fmla="*/ 0 w 179"/>
                <a:gd name="T11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9" h="50">
                  <a:moveTo>
                    <a:pt x="0" y="50"/>
                  </a:moveTo>
                  <a:lnTo>
                    <a:pt x="179" y="50"/>
                  </a:lnTo>
                  <a:lnTo>
                    <a:pt x="179" y="0"/>
                  </a:lnTo>
                  <a:lnTo>
                    <a:pt x="17" y="0"/>
                  </a:lnTo>
                  <a:cubicBezTo>
                    <a:pt x="16" y="7"/>
                    <a:pt x="14" y="15"/>
                    <a:pt x="11" y="22"/>
                  </a:cubicBezTo>
                  <a:cubicBezTo>
                    <a:pt x="8" y="32"/>
                    <a:pt x="4" y="41"/>
                    <a:pt x="0" y="5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+mj-lt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108" name="Freeform 81"/>
            <p:cNvSpPr>
              <a:spLocks/>
            </p:cNvSpPr>
            <p:nvPr/>
          </p:nvSpPr>
          <p:spPr bwMode="auto">
            <a:xfrm>
              <a:off x="7302501" y="1552575"/>
              <a:ext cx="474663" cy="563563"/>
            </a:xfrm>
            <a:custGeom>
              <a:avLst/>
              <a:gdLst>
                <a:gd name="T0" fmla="*/ 595 w 623"/>
                <a:gd name="T1" fmla="*/ 18 h 739"/>
                <a:gd name="T2" fmla="*/ 516 w 623"/>
                <a:gd name="T3" fmla="*/ 47 h 739"/>
                <a:gd name="T4" fmla="*/ 303 w 623"/>
                <a:gd name="T5" fmla="*/ 190 h 739"/>
                <a:gd name="T6" fmla="*/ 246 w 623"/>
                <a:gd name="T7" fmla="*/ 268 h 739"/>
                <a:gd name="T8" fmla="*/ 138 w 623"/>
                <a:gd name="T9" fmla="*/ 216 h 739"/>
                <a:gd name="T10" fmla="*/ 10 w 623"/>
                <a:gd name="T11" fmla="*/ 370 h 739"/>
                <a:gd name="T12" fmla="*/ 15 w 623"/>
                <a:gd name="T13" fmla="*/ 388 h 739"/>
                <a:gd name="T14" fmla="*/ 109 w 623"/>
                <a:gd name="T15" fmla="*/ 359 h 739"/>
                <a:gd name="T16" fmla="*/ 279 w 623"/>
                <a:gd name="T17" fmla="*/ 528 h 739"/>
                <a:gd name="T18" fmla="*/ 217 w 623"/>
                <a:gd name="T19" fmla="*/ 658 h 739"/>
                <a:gd name="T20" fmla="*/ 217 w 623"/>
                <a:gd name="T21" fmla="*/ 659 h 739"/>
                <a:gd name="T22" fmla="*/ 345 w 623"/>
                <a:gd name="T23" fmla="*/ 739 h 739"/>
                <a:gd name="T24" fmla="*/ 349 w 623"/>
                <a:gd name="T25" fmla="*/ 730 h 739"/>
                <a:gd name="T26" fmla="*/ 323 w 623"/>
                <a:gd name="T27" fmla="*/ 647 h 739"/>
                <a:gd name="T28" fmla="*/ 393 w 623"/>
                <a:gd name="T29" fmla="*/ 510 h 739"/>
                <a:gd name="T30" fmla="*/ 348 w 623"/>
                <a:gd name="T31" fmla="*/ 318 h 739"/>
                <a:gd name="T32" fmla="*/ 609 w 623"/>
                <a:gd name="T33" fmla="*/ 86 h 739"/>
                <a:gd name="T34" fmla="*/ 595 w 623"/>
                <a:gd name="T35" fmla="*/ 18 h 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23" h="739">
                  <a:moveTo>
                    <a:pt x="595" y="18"/>
                  </a:moveTo>
                  <a:cubicBezTo>
                    <a:pt x="561" y="0"/>
                    <a:pt x="535" y="19"/>
                    <a:pt x="516" y="47"/>
                  </a:cubicBezTo>
                  <a:cubicBezTo>
                    <a:pt x="475" y="107"/>
                    <a:pt x="379" y="169"/>
                    <a:pt x="303" y="190"/>
                  </a:cubicBezTo>
                  <a:lnTo>
                    <a:pt x="246" y="268"/>
                  </a:lnTo>
                  <a:lnTo>
                    <a:pt x="138" y="216"/>
                  </a:lnTo>
                  <a:cubicBezTo>
                    <a:pt x="51" y="234"/>
                    <a:pt x="0" y="283"/>
                    <a:pt x="10" y="370"/>
                  </a:cubicBezTo>
                  <a:lnTo>
                    <a:pt x="15" y="388"/>
                  </a:lnTo>
                  <a:cubicBezTo>
                    <a:pt x="42" y="370"/>
                    <a:pt x="74" y="359"/>
                    <a:pt x="109" y="359"/>
                  </a:cubicBezTo>
                  <a:cubicBezTo>
                    <a:pt x="203" y="359"/>
                    <a:pt x="279" y="435"/>
                    <a:pt x="279" y="528"/>
                  </a:cubicBezTo>
                  <a:cubicBezTo>
                    <a:pt x="279" y="581"/>
                    <a:pt x="255" y="627"/>
                    <a:pt x="217" y="658"/>
                  </a:cubicBezTo>
                  <a:lnTo>
                    <a:pt x="217" y="659"/>
                  </a:lnTo>
                  <a:cubicBezTo>
                    <a:pt x="268" y="671"/>
                    <a:pt x="317" y="701"/>
                    <a:pt x="345" y="739"/>
                  </a:cubicBezTo>
                  <a:lnTo>
                    <a:pt x="349" y="730"/>
                  </a:lnTo>
                  <a:cubicBezTo>
                    <a:pt x="337" y="708"/>
                    <a:pt x="323" y="672"/>
                    <a:pt x="323" y="647"/>
                  </a:cubicBezTo>
                  <a:cubicBezTo>
                    <a:pt x="323" y="590"/>
                    <a:pt x="351" y="541"/>
                    <a:pt x="393" y="510"/>
                  </a:cubicBezTo>
                  <a:lnTo>
                    <a:pt x="348" y="318"/>
                  </a:lnTo>
                  <a:cubicBezTo>
                    <a:pt x="422" y="294"/>
                    <a:pt x="578" y="183"/>
                    <a:pt x="609" y="86"/>
                  </a:cubicBezTo>
                  <a:cubicBezTo>
                    <a:pt x="616" y="61"/>
                    <a:pt x="623" y="33"/>
                    <a:pt x="595" y="18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+mj-lt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109" name="Oval 82"/>
            <p:cNvSpPr>
              <a:spLocks noChangeArrowheads="1"/>
            </p:cNvSpPr>
            <p:nvPr/>
          </p:nvSpPr>
          <p:spPr bwMode="auto">
            <a:xfrm>
              <a:off x="7350126" y="1511300"/>
              <a:ext cx="188913" cy="19050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+mj-lt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110" name="Freeform 83"/>
            <p:cNvSpPr>
              <a:spLocks/>
            </p:cNvSpPr>
            <p:nvPr/>
          </p:nvSpPr>
          <p:spPr bwMode="auto">
            <a:xfrm>
              <a:off x="7083426" y="1844675"/>
              <a:ext cx="466725" cy="460375"/>
            </a:xfrm>
            <a:custGeom>
              <a:avLst/>
              <a:gdLst>
                <a:gd name="T0" fmla="*/ 384 w 612"/>
                <a:gd name="T1" fmla="*/ 302 h 605"/>
                <a:gd name="T2" fmla="*/ 109 w 612"/>
                <a:gd name="T3" fmla="*/ 26 h 605"/>
                <a:gd name="T4" fmla="*/ 63 w 612"/>
                <a:gd name="T5" fmla="*/ 0 h 605"/>
                <a:gd name="T6" fmla="*/ 31 w 612"/>
                <a:gd name="T7" fmla="*/ 7 h 605"/>
                <a:gd name="T8" fmla="*/ 11 w 612"/>
                <a:gd name="T9" fmla="*/ 85 h 605"/>
                <a:gd name="T10" fmla="*/ 234 w 612"/>
                <a:gd name="T11" fmla="*/ 410 h 605"/>
                <a:gd name="T12" fmla="*/ 234 w 612"/>
                <a:gd name="T13" fmla="*/ 420 h 605"/>
                <a:gd name="T14" fmla="*/ 202 w 612"/>
                <a:gd name="T15" fmla="*/ 420 h 605"/>
                <a:gd name="T16" fmla="*/ 126 w 612"/>
                <a:gd name="T17" fmla="*/ 496 h 605"/>
                <a:gd name="T18" fmla="*/ 126 w 612"/>
                <a:gd name="T19" fmla="*/ 605 h 605"/>
                <a:gd name="T20" fmla="*/ 176 w 612"/>
                <a:gd name="T21" fmla="*/ 605 h 605"/>
                <a:gd name="T22" fmla="*/ 176 w 612"/>
                <a:gd name="T23" fmla="*/ 496 h 605"/>
                <a:gd name="T24" fmla="*/ 202 w 612"/>
                <a:gd name="T25" fmla="*/ 470 h 605"/>
                <a:gd name="T26" fmla="*/ 548 w 612"/>
                <a:gd name="T27" fmla="*/ 470 h 605"/>
                <a:gd name="T28" fmla="*/ 612 w 612"/>
                <a:gd name="T29" fmla="*/ 416 h 605"/>
                <a:gd name="T30" fmla="*/ 384 w 612"/>
                <a:gd name="T31" fmla="*/ 302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2" h="605">
                  <a:moveTo>
                    <a:pt x="384" y="302"/>
                  </a:moveTo>
                  <a:cubicBezTo>
                    <a:pt x="206" y="288"/>
                    <a:pt x="109" y="26"/>
                    <a:pt x="109" y="26"/>
                  </a:cubicBezTo>
                  <a:cubicBezTo>
                    <a:pt x="100" y="6"/>
                    <a:pt x="81" y="0"/>
                    <a:pt x="63" y="0"/>
                  </a:cubicBezTo>
                  <a:cubicBezTo>
                    <a:pt x="51" y="0"/>
                    <a:pt x="39" y="3"/>
                    <a:pt x="31" y="7"/>
                  </a:cubicBezTo>
                  <a:cubicBezTo>
                    <a:pt x="6" y="21"/>
                    <a:pt x="0" y="55"/>
                    <a:pt x="11" y="85"/>
                  </a:cubicBezTo>
                  <a:cubicBezTo>
                    <a:pt x="72" y="300"/>
                    <a:pt x="234" y="410"/>
                    <a:pt x="234" y="410"/>
                  </a:cubicBezTo>
                  <a:lnTo>
                    <a:pt x="234" y="420"/>
                  </a:lnTo>
                  <a:lnTo>
                    <a:pt x="202" y="420"/>
                  </a:lnTo>
                  <a:cubicBezTo>
                    <a:pt x="160" y="420"/>
                    <a:pt x="126" y="454"/>
                    <a:pt x="126" y="496"/>
                  </a:cubicBezTo>
                  <a:lnTo>
                    <a:pt x="126" y="605"/>
                  </a:lnTo>
                  <a:lnTo>
                    <a:pt x="176" y="605"/>
                  </a:lnTo>
                  <a:lnTo>
                    <a:pt x="176" y="496"/>
                  </a:lnTo>
                  <a:cubicBezTo>
                    <a:pt x="176" y="482"/>
                    <a:pt x="187" y="470"/>
                    <a:pt x="202" y="470"/>
                  </a:cubicBezTo>
                  <a:lnTo>
                    <a:pt x="548" y="470"/>
                  </a:lnTo>
                  <a:cubicBezTo>
                    <a:pt x="564" y="446"/>
                    <a:pt x="586" y="429"/>
                    <a:pt x="612" y="416"/>
                  </a:cubicBezTo>
                  <a:cubicBezTo>
                    <a:pt x="589" y="332"/>
                    <a:pt x="516" y="314"/>
                    <a:pt x="384" y="30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+mj-lt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111" name="Oval 84"/>
            <p:cNvSpPr>
              <a:spLocks noChangeArrowheads="1"/>
            </p:cNvSpPr>
            <p:nvPr/>
          </p:nvSpPr>
          <p:spPr bwMode="auto">
            <a:xfrm>
              <a:off x="7288213" y="1858962"/>
              <a:ext cx="195263" cy="1936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+mj-lt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112" name="Rectangle 85"/>
            <p:cNvSpPr>
              <a:spLocks noChangeArrowheads="1"/>
            </p:cNvSpPr>
            <p:nvPr/>
          </p:nvSpPr>
          <p:spPr bwMode="auto">
            <a:xfrm>
              <a:off x="7669213" y="1506537"/>
              <a:ext cx="314325" cy="381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+mj-lt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113" name="Freeform 86"/>
            <p:cNvSpPr>
              <a:spLocks/>
            </p:cNvSpPr>
            <p:nvPr/>
          </p:nvSpPr>
          <p:spPr bwMode="auto">
            <a:xfrm>
              <a:off x="7470776" y="1933575"/>
              <a:ext cx="509588" cy="463550"/>
            </a:xfrm>
            <a:custGeom>
              <a:avLst/>
              <a:gdLst>
                <a:gd name="T0" fmla="*/ 657 w 668"/>
                <a:gd name="T1" fmla="*/ 85 h 608"/>
                <a:gd name="T2" fmla="*/ 636 w 668"/>
                <a:gd name="T3" fmla="*/ 7 h 608"/>
                <a:gd name="T4" fmla="*/ 605 w 668"/>
                <a:gd name="T5" fmla="*/ 0 h 608"/>
                <a:gd name="T6" fmla="*/ 558 w 668"/>
                <a:gd name="T7" fmla="*/ 27 h 608"/>
                <a:gd name="T8" fmla="*/ 284 w 668"/>
                <a:gd name="T9" fmla="*/ 303 h 608"/>
                <a:gd name="T10" fmla="*/ 54 w 668"/>
                <a:gd name="T11" fmla="*/ 426 h 608"/>
                <a:gd name="T12" fmla="*/ 0 w 668"/>
                <a:gd name="T13" fmla="*/ 499 h 608"/>
                <a:gd name="T14" fmla="*/ 0 w 668"/>
                <a:gd name="T15" fmla="*/ 608 h 608"/>
                <a:gd name="T16" fmla="*/ 50 w 668"/>
                <a:gd name="T17" fmla="*/ 608 h 608"/>
                <a:gd name="T18" fmla="*/ 50 w 668"/>
                <a:gd name="T19" fmla="*/ 499 h 608"/>
                <a:gd name="T20" fmla="*/ 76 w 668"/>
                <a:gd name="T21" fmla="*/ 473 h 608"/>
                <a:gd name="T22" fmla="*/ 470 w 668"/>
                <a:gd name="T23" fmla="*/ 473 h 608"/>
                <a:gd name="T24" fmla="*/ 496 w 668"/>
                <a:gd name="T25" fmla="*/ 499 h 608"/>
                <a:gd name="T26" fmla="*/ 496 w 668"/>
                <a:gd name="T27" fmla="*/ 608 h 608"/>
                <a:gd name="T28" fmla="*/ 546 w 668"/>
                <a:gd name="T29" fmla="*/ 608 h 608"/>
                <a:gd name="T30" fmla="*/ 546 w 668"/>
                <a:gd name="T31" fmla="*/ 499 h 608"/>
                <a:gd name="T32" fmla="*/ 470 w 668"/>
                <a:gd name="T33" fmla="*/ 423 h 608"/>
                <a:gd name="T34" fmla="*/ 433 w 668"/>
                <a:gd name="T35" fmla="*/ 423 h 608"/>
                <a:gd name="T36" fmla="*/ 433 w 668"/>
                <a:gd name="T37" fmla="*/ 410 h 608"/>
                <a:gd name="T38" fmla="*/ 657 w 668"/>
                <a:gd name="T39" fmla="*/ 85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68" h="608">
                  <a:moveTo>
                    <a:pt x="657" y="85"/>
                  </a:moveTo>
                  <a:cubicBezTo>
                    <a:pt x="668" y="55"/>
                    <a:pt x="662" y="21"/>
                    <a:pt x="636" y="7"/>
                  </a:cubicBezTo>
                  <a:cubicBezTo>
                    <a:pt x="628" y="3"/>
                    <a:pt x="617" y="0"/>
                    <a:pt x="605" y="0"/>
                  </a:cubicBezTo>
                  <a:cubicBezTo>
                    <a:pt x="587" y="0"/>
                    <a:pt x="568" y="7"/>
                    <a:pt x="558" y="27"/>
                  </a:cubicBezTo>
                  <a:cubicBezTo>
                    <a:pt x="558" y="27"/>
                    <a:pt x="462" y="288"/>
                    <a:pt x="284" y="303"/>
                  </a:cubicBezTo>
                  <a:cubicBezTo>
                    <a:pt x="147" y="314"/>
                    <a:pt x="73" y="334"/>
                    <a:pt x="54" y="426"/>
                  </a:cubicBezTo>
                  <a:cubicBezTo>
                    <a:pt x="23" y="436"/>
                    <a:pt x="0" y="465"/>
                    <a:pt x="0" y="499"/>
                  </a:cubicBezTo>
                  <a:lnTo>
                    <a:pt x="0" y="608"/>
                  </a:lnTo>
                  <a:lnTo>
                    <a:pt x="50" y="608"/>
                  </a:lnTo>
                  <a:lnTo>
                    <a:pt x="50" y="499"/>
                  </a:lnTo>
                  <a:cubicBezTo>
                    <a:pt x="50" y="484"/>
                    <a:pt x="62" y="473"/>
                    <a:pt x="76" y="473"/>
                  </a:cubicBezTo>
                  <a:lnTo>
                    <a:pt x="470" y="473"/>
                  </a:lnTo>
                  <a:cubicBezTo>
                    <a:pt x="485" y="473"/>
                    <a:pt x="496" y="484"/>
                    <a:pt x="496" y="499"/>
                  </a:cubicBezTo>
                  <a:lnTo>
                    <a:pt x="496" y="608"/>
                  </a:lnTo>
                  <a:lnTo>
                    <a:pt x="546" y="608"/>
                  </a:lnTo>
                  <a:lnTo>
                    <a:pt x="546" y="499"/>
                  </a:lnTo>
                  <a:cubicBezTo>
                    <a:pt x="546" y="457"/>
                    <a:pt x="512" y="423"/>
                    <a:pt x="470" y="423"/>
                  </a:cubicBezTo>
                  <a:lnTo>
                    <a:pt x="433" y="423"/>
                  </a:lnTo>
                  <a:lnTo>
                    <a:pt x="433" y="410"/>
                  </a:lnTo>
                  <a:cubicBezTo>
                    <a:pt x="433" y="410"/>
                    <a:pt x="596" y="300"/>
                    <a:pt x="657" y="8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+mj-lt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114" name="Oval 87"/>
            <p:cNvSpPr>
              <a:spLocks noChangeArrowheads="1"/>
            </p:cNvSpPr>
            <p:nvPr/>
          </p:nvSpPr>
          <p:spPr bwMode="auto">
            <a:xfrm>
              <a:off x="7580313" y="1949450"/>
              <a:ext cx="195263" cy="1936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+mj-lt"/>
                <a:ea typeface="Roboto" panose="02000000000000000000" pitchFamily="2" charset="0"/>
                <a:cs typeface="+mn-cs"/>
              </a:endParaRPr>
            </a:p>
          </p:txBody>
        </p:sp>
      </p:grpSp>
      <p:grpSp>
        <p:nvGrpSpPr>
          <p:cNvPr id="5" name="Conversation3" descr="{&quot;Key&quot;:&quot;POWER_USER_SHAPE_ICON&quot;,&quot;Value&quot;:&quot;POWER_USER_SHAPE_ICON_STYLE_1&quot;}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4597484" y="3071812"/>
            <a:ext cx="906380" cy="685801"/>
            <a:chOff x="1753978" y="1704975"/>
            <a:chExt cx="1787944" cy="1352550"/>
          </a:xfrm>
          <a:solidFill>
            <a:srgbClr val="39639D"/>
          </a:solidFill>
        </p:grpSpPr>
        <p:sp>
          <p:nvSpPr>
            <p:cNvPr id="116" name="Freeform 79"/>
            <p:cNvSpPr>
              <a:spLocks/>
            </p:cNvSpPr>
            <p:nvPr/>
          </p:nvSpPr>
          <p:spPr bwMode="auto">
            <a:xfrm>
              <a:off x="2169318" y="1704975"/>
              <a:ext cx="367875" cy="371754"/>
            </a:xfrm>
            <a:custGeom>
              <a:avLst/>
              <a:gdLst>
                <a:gd name="T0" fmla="*/ 48 w 266"/>
                <a:gd name="T1" fmla="*/ 220 h 269"/>
                <a:gd name="T2" fmla="*/ 47 w 266"/>
                <a:gd name="T3" fmla="*/ 220 h 269"/>
                <a:gd name="T4" fmla="*/ 47 w 266"/>
                <a:gd name="T5" fmla="*/ 269 h 269"/>
                <a:gd name="T6" fmla="*/ 126 w 266"/>
                <a:gd name="T7" fmla="*/ 221 h 269"/>
                <a:gd name="T8" fmla="*/ 212 w 266"/>
                <a:gd name="T9" fmla="*/ 221 h 269"/>
                <a:gd name="T10" fmla="*/ 266 w 266"/>
                <a:gd name="T11" fmla="*/ 167 h 269"/>
                <a:gd name="T12" fmla="*/ 266 w 266"/>
                <a:gd name="T13" fmla="*/ 54 h 269"/>
                <a:gd name="T14" fmla="*/ 212 w 266"/>
                <a:gd name="T15" fmla="*/ 0 h 269"/>
                <a:gd name="T16" fmla="*/ 54 w 266"/>
                <a:gd name="T17" fmla="*/ 0 h 269"/>
                <a:gd name="T18" fmla="*/ 0 w 266"/>
                <a:gd name="T19" fmla="*/ 54 h 269"/>
                <a:gd name="T20" fmla="*/ 0 w 266"/>
                <a:gd name="T21" fmla="*/ 167 h 269"/>
                <a:gd name="T22" fmla="*/ 48 w 266"/>
                <a:gd name="T23" fmla="*/ 22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6" h="269">
                  <a:moveTo>
                    <a:pt x="48" y="220"/>
                  </a:moveTo>
                  <a:lnTo>
                    <a:pt x="47" y="220"/>
                  </a:lnTo>
                  <a:lnTo>
                    <a:pt x="47" y="269"/>
                  </a:lnTo>
                  <a:cubicBezTo>
                    <a:pt x="59" y="262"/>
                    <a:pt x="118" y="224"/>
                    <a:pt x="126" y="221"/>
                  </a:cubicBezTo>
                  <a:lnTo>
                    <a:pt x="212" y="221"/>
                  </a:lnTo>
                  <a:cubicBezTo>
                    <a:pt x="242" y="221"/>
                    <a:pt x="266" y="197"/>
                    <a:pt x="266" y="167"/>
                  </a:cubicBezTo>
                  <a:lnTo>
                    <a:pt x="266" y="54"/>
                  </a:lnTo>
                  <a:cubicBezTo>
                    <a:pt x="266" y="25"/>
                    <a:pt x="242" y="0"/>
                    <a:pt x="212" y="0"/>
                  </a:cubicBezTo>
                  <a:lnTo>
                    <a:pt x="54" y="0"/>
                  </a:lnTo>
                  <a:cubicBezTo>
                    <a:pt x="25" y="0"/>
                    <a:pt x="0" y="25"/>
                    <a:pt x="0" y="54"/>
                  </a:cubicBezTo>
                  <a:lnTo>
                    <a:pt x="0" y="167"/>
                  </a:lnTo>
                  <a:cubicBezTo>
                    <a:pt x="0" y="194"/>
                    <a:pt x="21" y="217"/>
                    <a:pt x="48" y="22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+mj-lt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117" name="Freeform 80"/>
            <p:cNvSpPr>
              <a:spLocks/>
            </p:cNvSpPr>
            <p:nvPr/>
          </p:nvSpPr>
          <p:spPr bwMode="auto">
            <a:xfrm>
              <a:off x="2738928" y="1704975"/>
              <a:ext cx="371829" cy="387573"/>
            </a:xfrm>
            <a:custGeom>
              <a:avLst/>
              <a:gdLst>
                <a:gd name="T0" fmla="*/ 54 w 266"/>
                <a:gd name="T1" fmla="*/ 220 h 278"/>
                <a:gd name="T2" fmla="*/ 133 w 266"/>
                <a:gd name="T3" fmla="*/ 220 h 278"/>
                <a:gd name="T4" fmla="*/ 218 w 266"/>
                <a:gd name="T5" fmla="*/ 278 h 278"/>
                <a:gd name="T6" fmla="*/ 219 w 266"/>
                <a:gd name="T7" fmla="*/ 220 h 278"/>
                <a:gd name="T8" fmla="*/ 218 w 266"/>
                <a:gd name="T9" fmla="*/ 220 h 278"/>
                <a:gd name="T10" fmla="*/ 266 w 266"/>
                <a:gd name="T11" fmla="*/ 166 h 278"/>
                <a:gd name="T12" fmla="*/ 266 w 266"/>
                <a:gd name="T13" fmla="*/ 54 h 278"/>
                <a:gd name="T14" fmla="*/ 211 w 266"/>
                <a:gd name="T15" fmla="*/ 0 h 278"/>
                <a:gd name="T16" fmla="*/ 54 w 266"/>
                <a:gd name="T17" fmla="*/ 0 h 278"/>
                <a:gd name="T18" fmla="*/ 0 w 266"/>
                <a:gd name="T19" fmla="*/ 54 h 278"/>
                <a:gd name="T20" fmla="*/ 0 w 266"/>
                <a:gd name="T21" fmla="*/ 166 h 278"/>
                <a:gd name="T22" fmla="*/ 54 w 266"/>
                <a:gd name="T23" fmla="*/ 22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6" h="278">
                  <a:moveTo>
                    <a:pt x="54" y="220"/>
                  </a:moveTo>
                  <a:lnTo>
                    <a:pt x="133" y="220"/>
                  </a:lnTo>
                  <a:cubicBezTo>
                    <a:pt x="140" y="224"/>
                    <a:pt x="207" y="271"/>
                    <a:pt x="218" y="278"/>
                  </a:cubicBezTo>
                  <a:lnTo>
                    <a:pt x="219" y="220"/>
                  </a:lnTo>
                  <a:lnTo>
                    <a:pt x="218" y="220"/>
                  </a:lnTo>
                  <a:cubicBezTo>
                    <a:pt x="245" y="217"/>
                    <a:pt x="266" y="194"/>
                    <a:pt x="266" y="166"/>
                  </a:cubicBezTo>
                  <a:lnTo>
                    <a:pt x="266" y="54"/>
                  </a:lnTo>
                  <a:cubicBezTo>
                    <a:pt x="266" y="24"/>
                    <a:pt x="241" y="0"/>
                    <a:pt x="211" y="0"/>
                  </a:cubicBezTo>
                  <a:lnTo>
                    <a:pt x="54" y="0"/>
                  </a:lnTo>
                  <a:cubicBezTo>
                    <a:pt x="24" y="0"/>
                    <a:pt x="0" y="24"/>
                    <a:pt x="0" y="54"/>
                  </a:cubicBezTo>
                  <a:lnTo>
                    <a:pt x="0" y="166"/>
                  </a:lnTo>
                  <a:cubicBezTo>
                    <a:pt x="0" y="196"/>
                    <a:pt x="24" y="220"/>
                    <a:pt x="54" y="22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+mj-lt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118" name="Oval 81"/>
            <p:cNvSpPr>
              <a:spLocks noChangeArrowheads="1"/>
            </p:cNvSpPr>
            <p:nvPr/>
          </p:nvSpPr>
          <p:spPr bwMode="auto">
            <a:xfrm>
              <a:off x="3130537" y="1946218"/>
              <a:ext cx="241292" cy="241246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+mj-lt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119" name="Oval 82"/>
            <p:cNvSpPr>
              <a:spLocks noChangeArrowheads="1"/>
            </p:cNvSpPr>
            <p:nvPr/>
          </p:nvSpPr>
          <p:spPr bwMode="auto">
            <a:xfrm>
              <a:off x="1947803" y="1946218"/>
              <a:ext cx="237338" cy="241246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+mj-lt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120" name="Freeform: Shape 719"/>
            <p:cNvSpPr>
              <a:spLocks/>
            </p:cNvSpPr>
            <p:nvPr/>
          </p:nvSpPr>
          <p:spPr bwMode="auto">
            <a:xfrm>
              <a:off x="2647950" y="2223056"/>
              <a:ext cx="893972" cy="834469"/>
            </a:xfrm>
            <a:custGeom>
              <a:avLst/>
              <a:gdLst>
                <a:gd name="connsiteX0" fmla="*/ 652412 w 893972"/>
                <a:gd name="connsiteY0" fmla="*/ 0 h 833951"/>
                <a:gd name="connsiteX1" fmla="*/ 762086 w 893972"/>
                <a:gd name="connsiteY1" fmla="*/ 109987 h 833951"/>
                <a:gd name="connsiteX2" fmla="*/ 762086 w 893972"/>
                <a:gd name="connsiteY2" fmla="*/ 414887 h 833951"/>
                <a:gd name="connsiteX3" fmla="*/ 753756 w 893972"/>
                <a:gd name="connsiteY3" fmla="*/ 448301 h 833951"/>
                <a:gd name="connsiteX4" fmla="*/ 677401 w 893972"/>
                <a:gd name="connsiteY4" fmla="*/ 495637 h 833951"/>
                <a:gd name="connsiteX5" fmla="*/ 780133 w 893972"/>
                <a:gd name="connsiteY5" fmla="*/ 495637 h 833951"/>
                <a:gd name="connsiteX6" fmla="*/ 820393 w 893972"/>
                <a:gd name="connsiteY6" fmla="*/ 97457 h 833951"/>
                <a:gd name="connsiteX7" fmla="*/ 893972 w 893972"/>
                <a:gd name="connsiteY7" fmla="*/ 97457 h 833951"/>
                <a:gd name="connsiteX8" fmla="*/ 845382 w 893972"/>
                <a:gd name="connsiteY8" fmla="*/ 558288 h 833951"/>
                <a:gd name="connsiteX9" fmla="*/ 845382 w 893972"/>
                <a:gd name="connsiteY9" fmla="*/ 833951 h 833951"/>
                <a:gd name="connsiteX10" fmla="*/ 773192 w 893972"/>
                <a:gd name="connsiteY10" fmla="*/ 833951 h 833951"/>
                <a:gd name="connsiteX11" fmla="*/ 773192 w 893972"/>
                <a:gd name="connsiteY11" fmla="*/ 568034 h 833951"/>
                <a:gd name="connsiteX12" fmla="*/ 533020 w 893972"/>
                <a:gd name="connsiteY12" fmla="*/ 568034 h 833951"/>
                <a:gd name="connsiteX13" fmla="*/ 533020 w 893972"/>
                <a:gd name="connsiteY13" fmla="*/ 833951 h 833951"/>
                <a:gd name="connsiteX14" fmla="*/ 460830 w 893972"/>
                <a:gd name="connsiteY14" fmla="*/ 833951 h 833951"/>
                <a:gd name="connsiteX15" fmla="*/ 460830 w 893972"/>
                <a:gd name="connsiteY15" fmla="*/ 524874 h 833951"/>
                <a:gd name="connsiteX16" fmla="*/ 412240 w 893972"/>
                <a:gd name="connsiteY16" fmla="*/ 531835 h 833951"/>
                <a:gd name="connsiteX17" fmla="*/ 412240 w 893972"/>
                <a:gd name="connsiteY17" fmla="*/ 833951 h 833951"/>
                <a:gd name="connsiteX18" fmla="*/ 315060 w 893972"/>
                <a:gd name="connsiteY18" fmla="*/ 833951 h 833951"/>
                <a:gd name="connsiteX19" fmla="*/ 315060 w 893972"/>
                <a:gd name="connsiteY19" fmla="*/ 605624 h 833951"/>
                <a:gd name="connsiteX20" fmla="*/ 172068 w 893972"/>
                <a:gd name="connsiteY20" fmla="*/ 808891 h 833951"/>
                <a:gd name="connsiteX21" fmla="*/ 122090 w 893972"/>
                <a:gd name="connsiteY21" fmla="*/ 833951 h 833951"/>
                <a:gd name="connsiteX22" fmla="*/ 62394 w 893972"/>
                <a:gd name="connsiteY22" fmla="*/ 774085 h 833951"/>
                <a:gd name="connsiteX23" fmla="*/ 73500 w 893972"/>
                <a:gd name="connsiteY23" fmla="*/ 739279 h 833951"/>
                <a:gd name="connsiteX24" fmla="*/ 278965 w 893972"/>
                <a:gd name="connsiteY24" fmla="*/ 449693 h 833951"/>
                <a:gd name="connsiteX25" fmla="*/ 315060 w 893972"/>
                <a:gd name="connsiteY25" fmla="*/ 424633 h 833951"/>
                <a:gd name="connsiteX26" fmla="*/ 315060 w 893972"/>
                <a:gd name="connsiteY26" fmla="*/ 399573 h 833951"/>
                <a:gd name="connsiteX27" fmla="*/ 0 w 893972"/>
                <a:gd name="connsiteY27" fmla="*/ 399573 h 833951"/>
                <a:gd name="connsiteX28" fmla="*/ 0 w 893972"/>
                <a:gd name="connsiteY28" fmla="*/ 302116 h 833951"/>
                <a:gd name="connsiteX29" fmla="*/ 412240 w 893972"/>
                <a:gd name="connsiteY29" fmla="*/ 302116 h 833951"/>
                <a:gd name="connsiteX30" fmla="*/ 412240 w 893972"/>
                <a:gd name="connsiteY30" fmla="*/ 398180 h 833951"/>
                <a:gd name="connsiteX31" fmla="*/ 514972 w 893972"/>
                <a:gd name="connsiteY31" fmla="*/ 368943 h 833951"/>
                <a:gd name="connsiteX32" fmla="*/ 544126 w 893972"/>
                <a:gd name="connsiteY32" fmla="*/ 327176 h 833951"/>
                <a:gd name="connsiteX33" fmla="*/ 544126 w 893972"/>
                <a:gd name="connsiteY33" fmla="*/ 302116 h 833951"/>
                <a:gd name="connsiteX34" fmla="*/ 598269 w 893972"/>
                <a:gd name="connsiteY34" fmla="*/ 302116 h 833951"/>
                <a:gd name="connsiteX35" fmla="*/ 710720 w 893972"/>
                <a:gd name="connsiteY35" fmla="*/ 97457 h 833951"/>
                <a:gd name="connsiteX36" fmla="*/ 656577 w 893972"/>
                <a:gd name="connsiteY36" fmla="*/ 97457 h 833951"/>
                <a:gd name="connsiteX37" fmla="*/ 570504 w 893972"/>
                <a:gd name="connsiteY37" fmla="*/ 254780 h 833951"/>
                <a:gd name="connsiteX38" fmla="*/ 340049 w 893972"/>
                <a:gd name="connsiteY38" fmla="*/ 254780 h 833951"/>
                <a:gd name="connsiteX39" fmla="*/ 291460 w 893972"/>
                <a:gd name="connsiteY39" fmla="*/ 206051 h 833951"/>
                <a:gd name="connsiteX40" fmla="*/ 340049 w 893972"/>
                <a:gd name="connsiteY40" fmla="*/ 157323 h 833951"/>
                <a:gd name="connsiteX41" fmla="*/ 503866 w 893972"/>
                <a:gd name="connsiteY41" fmla="*/ 157323 h 833951"/>
                <a:gd name="connsiteX42" fmla="*/ 552456 w 893972"/>
                <a:gd name="connsiteY42" fmla="*/ 69612 h 833951"/>
                <a:gd name="connsiteX43" fmla="*/ 652412 w 893972"/>
                <a:gd name="connsiteY43" fmla="*/ 0 h 8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893972" h="833951">
                  <a:moveTo>
                    <a:pt x="652412" y="0"/>
                  </a:moveTo>
                  <a:cubicBezTo>
                    <a:pt x="713496" y="0"/>
                    <a:pt x="762086" y="48728"/>
                    <a:pt x="762086" y="109987"/>
                  </a:cubicBezTo>
                  <a:lnTo>
                    <a:pt x="762086" y="414887"/>
                  </a:lnTo>
                  <a:cubicBezTo>
                    <a:pt x="760698" y="426025"/>
                    <a:pt x="757921" y="437163"/>
                    <a:pt x="753756" y="448301"/>
                  </a:cubicBezTo>
                  <a:cubicBezTo>
                    <a:pt x="739873" y="476146"/>
                    <a:pt x="710720" y="495637"/>
                    <a:pt x="677401" y="495637"/>
                  </a:cubicBezTo>
                  <a:lnTo>
                    <a:pt x="780133" y="495637"/>
                  </a:lnTo>
                  <a:lnTo>
                    <a:pt x="820393" y="97457"/>
                  </a:lnTo>
                  <a:lnTo>
                    <a:pt x="893972" y="97457"/>
                  </a:lnTo>
                  <a:lnTo>
                    <a:pt x="845382" y="558288"/>
                  </a:lnTo>
                  <a:lnTo>
                    <a:pt x="845382" y="833951"/>
                  </a:lnTo>
                  <a:lnTo>
                    <a:pt x="773192" y="833951"/>
                  </a:lnTo>
                  <a:lnTo>
                    <a:pt x="773192" y="568034"/>
                  </a:lnTo>
                  <a:lnTo>
                    <a:pt x="533020" y="568034"/>
                  </a:lnTo>
                  <a:lnTo>
                    <a:pt x="533020" y="833951"/>
                  </a:lnTo>
                  <a:lnTo>
                    <a:pt x="460830" y="833951"/>
                  </a:lnTo>
                  <a:lnTo>
                    <a:pt x="460830" y="524874"/>
                  </a:lnTo>
                  <a:lnTo>
                    <a:pt x="412240" y="531835"/>
                  </a:lnTo>
                  <a:lnTo>
                    <a:pt x="412240" y="833951"/>
                  </a:lnTo>
                  <a:lnTo>
                    <a:pt x="315060" y="833951"/>
                  </a:lnTo>
                  <a:lnTo>
                    <a:pt x="315060" y="605624"/>
                  </a:lnTo>
                  <a:lnTo>
                    <a:pt x="172068" y="808891"/>
                  </a:lnTo>
                  <a:cubicBezTo>
                    <a:pt x="160962" y="824205"/>
                    <a:pt x="142914" y="833951"/>
                    <a:pt x="122090" y="833951"/>
                  </a:cubicBezTo>
                  <a:cubicBezTo>
                    <a:pt x="88771" y="833951"/>
                    <a:pt x="62394" y="807499"/>
                    <a:pt x="62394" y="774085"/>
                  </a:cubicBezTo>
                  <a:cubicBezTo>
                    <a:pt x="62394" y="761555"/>
                    <a:pt x="66559" y="749025"/>
                    <a:pt x="73500" y="739279"/>
                  </a:cubicBezTo>
                  <a:lnTo>
                    <a:pt x="278965" y="449693"/>
                  </a:lnTo>
                  <a:cubicBezTo>
                    <a:pt x="287295" y="437163"/>
                    <a:pt x="299789" y="428810"/>
                    <a:pt x="315060" y="424633"/>
                  </a:cubicBezTo>
                  <a:lnTo>
                    <a:pt x="315060" y="399573"/>
                  </a:lnTo>
                  <a:lnTo>
                    <a:pt x="0" y="399573"/>
                  </a:lnTo>
                  <a:lnTo>
                    <a:pt x="0" y="302116"/>
                  </a:lnTo>
                  <a:lnTo>
                    <a:pt x="412240" y="302116"/>
                  </a:lnTo>
                  <a:lnTo>
                    <a:pt x="412240" y="398180"/>
                  </a:lnTo>
                  <a:lnTo>
                    <a:pt x="514972" y="368943"/>
                  </a:lnTo>
                  <a:cubicBezTo>
                    <a:pt x="514972" y="368943"/>
                    <a:pt x="544126" y="360590"/>
                    <a:pt x="544126" y="327176"/>
                  </a:cubicBezTo>
                  <a:lnTo>
                    <a:pt x="544126" y="302116"/>
                  </a:lnTo>
                  <a:lnTo>
                    <a:pt x="598269" y="302116"/>
                  </a:lnTo>
                  <a:lnTo>
                    <a:pt x="710720" y="97457"/>
                  </a:lnTo>
                  <a:lnTo>
                    <a:pt x="656577" y="97457"/>
                  </a:lnTo>
                  <a:lnTo>
                    <a:pt x="570504" y="254780"/>
                  </a:lnTo>
                  <a:lnTo>
                    <a:pt x="340049" y="254780"/>
                  </a:lnTo>
                  <a:cubicBezTo>
                    <a:pt x="312284" y="254780"/>
                    <a:pt x="291460" y="232504"/>
                    <a:pt x="291460" y="206051"/>
                  </a:cubicBezTo>
                  <a:cubicBezTo>
                    <a:pt x="291460" y="179599"/>
                    <a:pt x="313672" y="157323"/>
                    <a:pt x="340049" y="157323"/>
                  </a:cubicBezTo>
                  <a:lnTo>
                    <a:pt x="503866" y="157323"/>
                  </a:lnTo>
                  <a:lnTo>
                    <a:pt x="552456" y="69612"/>
                  </a:lnTo>
                  <a:cubicBezTo>
                    <a:pt x="567727" y="29237"/>
                    <a:pt x="606599" y="0"/>
                    <a:pt x="65241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+mj-lt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121" name="Freeform: Shape 720"/>
            <p:cNvSpPr>
              <a:spLocks/>
            </p:cNvSpPr>
            <p:nvPr/>
          </p:nvSpPr>
          <p:spPr bwMode="auto">
            <a:xfrm flipH="1">
              <a:off x="1753978" y="2223056"/>
              <a:ext cx="893972" cy="834469"/>
            </a:xfrm>
            <a:custGeom>
              <a:avLst/>
              <a:gdLst>
                <a:gd name="connsiteX0" fmla="*/ 652412 w 893972"/>
                <a:gd name="connsiteY0" fmla="*/ 0 h 833951"/>
                <a:gd name="connsiteX1" fmla="*/ 762086 w 893972"/>
                <a:gd name="connsiteY1" fmla="*/ 109987 h 833951"/>
                <a:gd name="connsiteX2" fmla="*/ 762086 w 893972"/>
                <a:gd name="connsiteY2" fmla="*/ 414887 h 833951"/>
                <a:gd name="connsiteX3" fmla="*/ 753756 w 893972"/>
                <a:gd name="connsiteY3" fmla="*/ 448301 h 833951"/>
                <a:gd name="connsiteX4" fmla="*/ 677401 w 893972"/>
                <a:gd name="connsiteY4" fmla="*/ 495637 h 833951"/>
                <a:gd name="connsiteX5" fmla="*/ 780133 w 893972"/>
                <a:gd name="connsiteY5" fmla="*/ 495637 h 833951"/>
                <a:gd name="connsiteX6" fmla="*/ 820393 w 893972"/>
                <a:gd name="connsiteY6" fmla="*/ 97457 h 833951"/>
                <a:gd name="connsiteX7" fmla="*/ 893972 w 893972"/>
                <a:gd name="connsiteY7" fmla="*/ 97457 h 833951"/>
                <a:gd name="connsiteX8" fmla="*/ 845382 w 893972"/>
                <a:gd name="connsiteY8" fmla="*/ 558288 h 833951"/>
                <a:gd name="connsiteX9" fmla="*/ 845382 w 893972"/>
                <a:gd name="connsiteY9" fmla="*/ 833951 h 833951"/>
                <a:gd name="connsiteX10" fmla="*/ 773192 w 893972"/>
                <a:gd name="connsiteY10" fmla="*/ 833951 h 833951"/>
                <a:gd name="connsiteX11" fmla="*/ 773192 w 893972"/>
                <a:gd name="connsiteY11" fmla="*/ 568034 h 833951"/>
                <a:gd name="connsiteX12" fmla="*/ 533020 w 893972"/>
                <a:gd name="connsiteY12" fmla="*/ 568034 h 833951"/>
                <a:gd name="connsiteX13" fmla="*/ 533020 w 893972"/>
                <a:gd name="connsiteY13" fmla="*/ 833951 h 833951"/>
                <a:gd name="connsiteX14" fmla="*/ 460830 w 893972"/>
                <a:gd name="connsiteY14" fmla="*/ 833951 h 833951"/>
                <a:gd name="connsiteX15" fmla="*/ 460830 w 893972"/>
                <a:gd name="connsiteY15" fmla="*/ 524874 h 833951"/>
                <a:gd name="connsiteX16" fmla="*/ 412240 w 893972"/>
                <a:gd name="connsiteY16" fmla="*/ 531835 h 833951"/>
                <a:gd name="connsiteX17" fmla="*/ 412240 w 893972"/>
                <a:gd name="connsiteY17" fmla="*/ 833951 h 833951"/>
                <a:gd name="connsiteX18" fmla="*/ 315060 w 893972"/>
                <a:gd name="connsiteY18" fmla="*/ 833951 h 833951"/>
                <a:gd name="connsiteX19" fmla="*/ 315060 w 893972"/>
                <a:gd name="connsiteY19" fmla="*/ 605624 h 833951"/>
                <a:gd name="connsiteX20" fmla="*/ 172068 w 893972"/>
                <a:gd name="connsiteY20" fmla="*/ 808891 h 833951"/>
                <a:gd name="connsiteX21" fmla="*/ 122090 w 893972"/>
                <a:gd name="connsiteY21" fmla="*/ 833951 h 833951"/>
                <a:gd name="connsiteX22" fmla="*/ 62394 w 893972"/>
                <a:gd name="connsiteY22" fmla="*/ 774085 h 833951"/>
                <a:gd name="connsiteX23" fmla="*/ 73500 w 893972"/>
                <a:gd name="connsiteY23" fmla="*/ 739279 h 833951"/>
                <a:gd name="connsiteX24" fmla="*/ 278965 w 893972"/>
                <a:gd name="connsiteY24" fmla="*/ 449693 h 833951"/>
                <a:gd name="connsiteX25" fmla="*/ 315060 w 893972"/>
                <a:gd name="connsiteY25" fmla="*/ 424633 h 833951"/>
                <a:gd name="connsiteX26" fmla="*/ 315060 w 893972"/>
                <a:gd name="connsiteY26" fmla="*/ 399573 h 833951"/>
                <a:gd name="connsiteX27" fmla="*/ 0 w 893972"/>
                <a:gd name="connsiteY27" fmla="*/ 399573 h 833951"/>
                <a:gd name="connsiteX28" fmla="*/ 0 w 893972"/>
                <a:gd name="connsiteY28" fmla="*/ 302116 h 833951"/>
                <a:gd name="connsiteX29" fmla="*/ 412240 w 893972"/>
                <a:gd name="connsiteY29" fmla="*/ 302116 h 833951"/>
                <a:gd name="connsiteX30" fmla="*/ 412240 w 893972"/>
                <a:gd name="connsiteY30" fmla="*/ 398180 h 833951"/>
                <a:gd name="connsiteX31" fmla="*/ 514972 w 893972"/>
                <a:gd name="connsiteY31" fmla="*/ 368943 h 833951"/>
                <a:gd name="connsiteX32" fmla="*/ 544126 w 893972"/>
                <a:gd name="connsiteY32" fmla="*/ 327176 h 833951"/>
                <a:gd name="connsiteX33" fmla="*/ 544126 w 893972"/>
                <a:gd name="connsiteY33" fmla="*/ 302116 h 833951"/>
                <a:gd name="connsiteX34" fmla="*/ 598269 w 893972"/>
                <a:gd name="connsiteY34" fmla="*/ 302116 h 833951"/>
                <a:gd name="connsiteX35" fmla="*/ 710720 w 893972"/>
                <a:gd name="connsiteY35" fmla="*/ 97457 h 833951"/>
                <a:gd name="connsiteX36" fmla="*/ 656577 w 893972"/>
                <a:gd name="connsiteY36" fmla="*/ 97457 h 833951"/>
                <a:gd name="connsiteX37" fmla="*/ 570504 w 893972"/>
                <a:gd name="connsiteY37" fmla="*/ 254780 h 833951"/>
                <a:gd name="connsiteX38" fmla="*/ 340049 w 893972"/>
                <a:gd name="connsiteY38" fmla="*/ 254780 h 833951"/>
                <a:gd name="connsiteX39" fmla="*/ 291460 w 893972"/>
                <a:gd name="connsiteY39" fmla="*/ 206051 h 833951"/>
                <a:gd name="connsiteX40" fmla="*/ 340049 w 893972"/>
                <a:gd name="connsiteY40" fmla="*/ 157323 h 833951"/>
                <a:gd name="connsiteX41" fmla="*/ 503866 w 893972"/>
                <a:gd name="connsiteY41" fmla="*/ 157323 h 833951"/>
                <a:gd name="connsiteX42" fmla="*/ 552456 w 893972"/>
                <a:gd name="connsiteY42" fmla="*/ 69612 h 833951"/>
                <a:gd name="connsiteX43" fmla="*/ 652412 w 893972"/>
                <a:gd name="connsiteY43" fmla="*/ 0 h 8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893972" h="833951">
                  <a:moveTo>
                    <a:pt x="652412" y="0"/>
                  </a:moveTo>
                  <a:cubicBezTo>
                    <a:pt x="713496" y="0"/>
                    <a:pt x="762086" y="48728"/>
                    <a:pt x="762086" y="109987"/>
                  </a:cubicBezTo>
                  <a:lnTo>
                    <a:pt x="762086" y="414887"/>
                  </a:lnTo>
                  <a:cubicBezTo>
                    <a:pt x="760698" y="426025"/>
                    <a:pt x="757921" y="437163"/>
                    <a:pt x="753756" y="448301"/>
                  </a:cubicBezTo>
                  <a:cubicBezTo>
                    <a:pt x="739873" y="476146"/>
                    <a:pt x="710720" y="495637"/>
                    <a:pt x="677401" y="495637"/>
                  </a:cubicBezTo>
                  <a:lnTo>
                    <a:pt x="780133" y="495637"/>
                  </a:lnTo>
                  <a:lnTo>
                    <a:pt x="820393" y="97457"/>
                  </a:lnTo>
                  <a:lnTo>
                    <a:pt x="893972" y="97457"/>
                  </a:lnTo>
                  <a:lnTo>
                    <a:pt x="845382" y="558288"/>
                  </a:lnTo>
                  <a:lnTo>
                    <a:pt x="845382" y="833951"/>
                  </a:lnTo>
                  <a:lnTo>
                    <a:pt x="773192" y="833951"/>
                  </a:lnTo>
                  <a:lnTo>
                    <a:pt x="773192" y="568034"/>
                  </a:lnTo>
                  <a:lnTo>
                    <a:pt x="533020" y="568034"/>
                  </a:lnTo>
                  <a:lnTo>
                    <a:pt x="533020" y="833951"/>
                  </a:lnTo>
                  <a:lnTo>
                    <a:pt x="460830" y="833951"/>
                  </a:lnTo>
                  <a:lnTo>
                    <a:pt x="460830" y="524874"/>
                  </a:lnTo>
                  <a:lnTo>
                    <a:pt x="412240" y="531835"/>
                  </a:lnTo>
                  <a:lnTo>
                    <a:pt x="412240" y="833951"/>
                  </a:lnTo>
                  <a:lnTo>
                    <a:pt x="315060" y="833951"/>
                  </a:lnTo>
                  <a:lnTo>
                    <a:pt x="315060" y="605624"/>
                  </a:lnTo>
                  <a:lnTo>
                    <a:pt x="172068" y="808891"/>
                  </a:lnTo>
                  <a:cubicBezTo>
                    <a:pt x="160962" y="824205"/>
                    <a:pt x="142914" y="833951"/>
                    <a:pt x="122090" y="833951"/>
                  </a:cubicBezTo>
                  <a:cubicBezTo>
                    <a:pt x="88771" y="833951"/>
                    <a:pt x="62394" y="807499"/>
                    <a:pt x="62394" y="774085"/>
                  </a:cubicBezTo>
                  <a:cubicBezTo>
                    <a:pt x="62394" y="761555"/>
                    <a:pt x="66559" y="749025"/>
                    <a:pt x="73500" y="739279"/>
                  </a:cubicBezTo>
                  <a:lnTo>
                    <a:pt x="278965" y="449693"/>
                  </a:lnTo>
                  <a:cubicBezTo>
                    <a:pt x="287295" y="437163"/>
                    <a:pt x="299789" y="428810"/>
                    <a:pt x="315060" y="424633"/>
                  </a:cubicBezTo>
                  <a:lnTo>
                    <a:pt x="315060" y="399573"/>
                  </a:lnTo>
                  <a:lnTo>
                    <a:pt x="0" y="399573"/>
                  </a:lnTo>
                  <a:lnTo>
                    <a:pt x="0" y="302116"/>
                  </a:lnTo>
                  <a:lnTo>
                    <a:pt x="412240" y="302116"/>
                  </a:lnTo>
                  <a:lnTo>
                    <a:pt x="412240" y="398180"/>
                  </a:lnTo>
                  <a:lnTo>
                    <a:pt x="514972" y="368943"/>
                  </a:lnTo>
                  <a:cubicBezTo>
                    <a:pt x="514972" y="368943"/>
                    <a:pt x="544126" y="360590"/>
                    <a:pt x="544126" y="327176"/>
                  </a:cubicBezTo>
                  <a:lnTo>
                    <a:pt x="544126" y="302116"/>
                  </a:lnTo>
                  <a:lnTo>
                    <a:pt x="598269" y="302116"/>
                  </a:lnTo>
                  <a:lnTo>
                    <a:pt x="710720" y="97457"/>
                  </a:lnTo>
                  <a:lnTo>
                    <a:pt x="656577" y="97457"/>
                  </a:lnTo>
                  <a:lnTo>
                    <a:pt x="570504" y="254780"/>
                  </a:lnTo>
                  <a:lnTo>
                    <a:pt x="340049" y="254780"/>
                  </a:lnTo>
                  <a:cubicBezTo>
                    <a:pt x="312284" y="254780"/>
                    <a:pt x="291460" y="232504"/>
                    <a:pt x="291460" y="206051"/>
                  </a:cubicBezTo>
                  <a:cubicBezTo>
                    <a:pt x="291460" y="179599"/>
                    <a:pt x="313672" y="157323"/>
                    <a:pt x="340049" y="157323"/>
                  </a:cubicBezTo>
                  <a:lnTo>
                    <a:pt x="503866" y="157323"/>
                  </a:lnTo>
                  <a:lnTo>
                    <a:pt x="552456" y="69612"/>
                  </a:lnTo>
                  <a:cubicBezTo>
                    <a:pt x="567727" y="29237"/>
                    <a:pt x="606599" y="0"/>
                    <a:pt x="65241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+mj-lt"/>
                <a:ea typeface="Roboto" panose="02000000000000000000" pitchFamily="2" charset="0"/>
                <a:cs typeface="+mn-cs"/>
              </a:endParaRPr>
            </a:p>
          </p:txBody>
        </p:sp>
      </p:grpSp>
      <p:grpSp>
        <p:nvGrpSpPr>
          <p:cNvPr id="6" name="Collaboration2" descr="{&quot;Key&quot;:&quot;POWER_USER_SHAPE_ICON&quot;,&quot;Value&quot;:&quot;POWER_USER_SHAPE_ICON_STYLE_1&quot;}"/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214284" y="1857364"/>
            <a:ext cx="715265" cy="775196"/>
            <a:chOff x="5260975" y="4357688"/>
            <a:chExt cx="871538" cy="944563"/>
          </a:xfrm>
          <a:solidFill>
            <a:srgbClr val="39639D"/>
          </a:solidFill>
        </p:grpSpPr>
        <p:sp>
          <p:nvSpPr>
            <p:cNvPr id="123" name="Freeform 99"/>
            <p:cNvSpPr>
              <a:spLocks noEditPoints="1"/>
            </p:cNvSpPr>
            <p:nvPr/>
          </p:nvSpPr>
          <p:spPr bwMode="auto">
            <a:xfrm>
              <a:off x="5600700" y="4411663"/>
              <a:ext cx="198438" cy="233363"/>
            </a:xfrm>
            <a:custGeom>
              <a:avLst/>
              <a:gdLst>
                <a:gd name="T0" fmla="*/ 136 w 262"/>
                <a:gd name="T1" fmla="*/ 39 h 306"/>
                <a:gd name="T2" fmla="*/ 164 w 262"/>
                <a:gd name="T3" fmla="*/ 42 h 306"/>
                <a:gd name="T4" fmla="*/ 170 w 262"/>
                <a:gd name="T5" fmla="*/ 50 h 306"/>
                <a:gd name="T6" fmla="*/ 163 w 262"/>
                <a:gd name="T7" fmla="*/ 57 h 306"/>
                <a:gd name="T8" fmla="*/ 58 w 262"/>
                <a:gd name="T9" fmla="*/ 151 h 306"/>
                <a:gd name="T10" fmla="*/ 51 w 262"/>
                <a:gd name="T11" fmla="*/ 157 h 306"/>
                <a:gd name="T12" fmla="*/ 43 w 262"/>
                <a:gd name="T13" fmla="*/ 152 h 306"/>
                <a:gd name="T14" fmla="*/ 41 w 262"/>
                <a:gd name="T15" fmla="*/ 134 h 306"/>
                <a:gd name="T16" fmla="*/ 136 w 262"/>
                <a:gd name="T17" fmla="*/ 39 h 306"/>
                <a:gd name="T18" fmla="*/ 26 w 262"/>
                <a:gd name="T19" fmla="*/ 210 h 306"/>
                <a:gd name="T20" fmla="*/ 53 w 262"/>
                <a:gd name="T21" fmla="*/ 269 h 306"/>
                <a:gd name="T22" fmla="*/ 56 w 262"/>
                <a:gd name="T23" fmla="*/ 287 h 306"/>
                <a:gd name="T24" fmla="*/ 69 w 262"/>
                <a:gd name="T25" fmla="*/ 306 h 306"/>
                <a:gd name="T26" fmla="*/ 193 w 262"/>
                <a:gd name="T27" fmla="*/ 306 h 306"/>
                <a:gd name="T28" fmla="*/ 205 w 262"/>
                <a:gd name="T29" fmla="*/ 288 h 306"/>
                <a:gd name="T30" fmla="*/ 208 w 262"/>
                <a:gd name="T31" fmla="*/ 268 h 306"/>
                <a:gd name="T32" fmla="*/ 236 w 262"/>
                <a:gd name="T33" fmla="*/ 210 h 306"/>
                <a:gd name="T34" fmla="*/ 262 w 262"/>
                <a:gd name="T35" fmla="*/ 132 h 306"/>
                <a:gd name="T36" fmla="*/ 131 w 262"/>
                <a:gd name="T37" fmla="*/ 0 h 306"/>
                <a:gd name="T38" fmla="*/ 0 w 262"/>
                <a:gd name="T39" fmla="*/ 132 h 306"/>
                <a:gd name="T40" fmla="*/ 26 w 262"/>
                <a:gd name="T41" fmla="*/ 21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2" h="306">
                  <a:moveTo>
                    <a:pt x="136" y="39"/>
                  </a:moveTo>
                  <a:cubicBezTo>
                    <a:pt x="146" y="39"/>
                    <a:pt x="156" y="40"/>
                    <a:pt x="164" y="42"/>
                  </a:cubicBezTo>
                  <a:cubicBezTo>
                    <a:pt x="168" y="43"/>
                    <a:pt x="170" y="47"/>
                    <a:pt x="170" y="50"/>
                  </a:cubicBezTo>
                  <a:cubicBezTo>
                    <a:pt x="169" y="54"/>
                    <a:pt x="167" y="57"/>
                    <a:pt x="163" y="57"/>
                  </a:cubicBezTo>
                  <a:cubicBezTo>
                    <a:pt x="110" y="61"/>
                    <a:pt x="67" y="99"/>
                    <a:pt x="58" y="151"/>
                  </a:cubicBezTo>
                  <a:cubicBezTo>
                    <a:pt x="57" y="155"/>
                    <a:pt x="54" y="157"/>
                    <a:pt x="51" y="157"/>
                  </a:cubicBezTo>
                  <a:cubicBezTo>
                    <a:pt x="47" y="157"/>
                    <a:pt x="44" y="155"/>
                    <a:pt x="43" y="152"/>
                  </a:cubicBezTo>
                  <a:cubicBezTo>
                    <a:pt x="42" y="145"/>
                    <a:pt x="41" y="139"/>
                    <a:pt x="41" y="134"/>
                  </a:cubicBezTo>
                  <a:cubicBezTo>
                    <a:pt x="41" y="81"/>
                    <a:pt x="84" y="39"/>
                    <a:pt x="136" y="39"/>
                  </a:cubicBezTo>
                  <a:close/>
                  <a:moveTo>
                    <a:pt x="26" y="210"/>
                  </a:moveTo>
                  <a:cubicBezTo>
                    <a:pt x="46" y="246"/>
                    <a:pt x="49" y="254"/>
                    <a:pt x="53" y="269"/>
                  </a:cubicBezTo>
                  <a:cubicBezTo>
                    <a:pt x="56" y="278"/>
                    <a:pt x="56" y="283"/>
                    <a:pt x="56" y="287"/>
                  </a:cubicBezTo>
                  <a:cubicBezTo>
                    <a:pt x="56" y="300"/>
                    <a:pt x="60" y="306"/>
                    <a:pt x="69" y="306"/>
                  </a:cubicBezTo>
                  <a:lnTo>
                    <a:pt x="193" y="306"/>
                  </a:lnTo>
                  <a:cubicBezTo>
                    <a:pt x="201" y="306"/>
                    <a:pt x="207" y="299"/>
                    <a:pt x="205" y="288"/>
                  </a:cubicBezTo>
                  <a:cubicBezTo>
                    <a:pt x="205" y="285"/>
                    <a:pt x="207" y="275"/>
                    <a:pt x="208" y="268"/>
                  </a:cubicBezTo>
                  <a:cubicBezTo>
                    <a:pt x="212" y="252"/>
                    <a:pt x="220" y="235"/>
                    <a:pt x="236" y="210"/>
                  </a:cubicBezTo>
                  <a:cubicBezTo>
                    <a:pt x="257" y="175"/>
                    <a:pt x="262" y="150"/>
                    <a:pt x="262" y="132"/>
                  </a:cubicBezTo>
                  <a:cubicBezTo>
                    <a:pt x="262" y="77"/>
                    <a:pt x="225" y="0"/>
                    <a:pt x="131" y="0"/>
                  </a:cubicBezTo>
                  <a:cubicBezTo>
                    <a:pt x="59" y="0"/>
                    <a:pt x="0" y="59"/>
                    <a:pt x="0" y="132"/>
                  </a:cubicBezTo>
                  <a:cubicBezTo>
                    <a:pt x="0" y="149"/>
                    <a:pt x="5" y="175"/>
                    <a:pt x="26" y="21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+mj-lt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124" name="Freeform 100"/>
            <p:cNvSpPr>
              <a:spLocks/>
            </p:cNvSpPr>
            <p:nvPr/>
          </p:nvSpPr>
          <p:spPr bwMode="auto">
            <a:xfrm>
              <a:off x="5645150" y="4662488"/>
              <a:ext cx="109538" cy="49213"/>
            </a:xfrm>
            <a:custGeom>
              <a:avLst/>
              <a:gdLst>
                <a:gd name="T0" fmla="*/ 144 w 144"/>
                <a:gd name="T1" fmla="*/ 12 h 64"/>
                <a:gd name="T2" fmla="*/ 132 w 144"/>
                <a:gd name="T3" fmla="*/ 0 h 64"/>
                <a:gd name="T4" fmla="*/ 12 w 144"/>
                <a:gd name="T5" fmla="*/ 0 h 64"/>
                <a:gd name="T6" fmla="*/ 0 w 144"/>
                <a:gd name="T7" fmla="*/ 12 h 64"/>
                <a:gd name="T8" fmla="*/ 12 w 144"/>
                <a:gd name="T9" fmla="*/ 24 h 64"/>
                <a:gd name="T10" fmla="*/ 0 w 144"/>
                <a:gd name="T11" fmla="*/ 36 h 64"/>
                <a:gd name="T12" fmla="*/ 12 w 144"/>
                <a:gd name="T13" fmla="*/ 47 h 64"/>
                <a:gd name="T14" fmla="*/ 32 w 144"/>
                <a:gd name="T15" fmla="*/ 47 h 64"/>
                <a:gd name="T16" fmla="*/ 37 w 144"/>
                <a:gd name="T17" fmla="*/ 61 h 64"/>
                <a:gd name="T18" fmla="*/ 40 w 144"/>
                <a:gd name="T19" fmla="*/ 64 h 64"/>
                <a:gd name="T20" fmla="*/ 104 w 144"/>
                <a:gd name="T21" fmla="*/ 64 h 64"/>
                <a:gd name="T22" fmla="*/ 107 w 144"/>
                <a:gd name="T23" fmla="*/ 61 h 64"/>
                <a:gd name="T24" fmla="*/ 112 w 144"/>
                <a:gd name="T25" fmla="*/ 47 h 64"/>
                <a:gd name="T26" fmla="*/ 132 w 144"/>
                <a:gd name="T27" fmla="*/ 47 h 64"/>
                <a:gd name="T28" fmla="*/ 144 w 144"/>
                <a:gd name="T29" fmla="*/ 36 h 64"/>
                <a:gd name="T30" fmla="*/ 132 w 144"/>
                <a:gd name="T31" fmla="*/ 24 h 64"/>
                <a:gd name="T32" fmla="*/ 144 w 144"/>
                <a:gd name="T33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4" h="64">
                  <a:moveTo>
                    <a:pt x="144" y="12"/>
                  </a:moveTo>
                  <a:cubicBezTo>
                    <a:pt x="144" y="7"/>
                    <a:pt x="140" y="0"/>
                    <a:pt x="132" y="0"/>
                  </a:cubicBezTo>
                  <a:lnTo>
                    <a:pt x="12" y="0"/>
                  </a:lnTo>
                  <a:cubicBezTo>
                    <a:pt x="4" y="0"/>
                    <a:pt x="0" y="7"/>
                    <a:pt x="0" y="12"/>
                  </a:cubicBezTo>
                  <a:cubicBezTo>
                    <a:pt x="0" y="18"/>
                    <a:pt x="5" y="24"/>
                    <a:pt x="12" y="24"/>
                  </a:cubicBezTo>
                  <a:cubicBezTo>
                    <a:pt x="5" y="24"/>
                    <a:pt x="0" y="29"/>
                    <a:pt x="0" y="36"/>
                  </a:cubicBezTo>
                  <a:cubicBezTo>
                    <a:pt x="0" y="42"/>
                    <a:pt x="5" y="47"/>
                    <a:pt x="12" y="47"/>
                  </a:cubicBezTo>
                  <a:lnTo>
                    <a:pt x="32" y="47"/>
                  </a:lnTo>
                  <a:lnTo>
                    <a:pt x="37" y="61"/>
                  </a:lnTo>
                  <a:cubicBezTo>
                    <a:pt x="37" y="63"/>
                    <a:pt x="38" y="63"/>
                    <a:pt x="40" y="64"/>
                  </a:cubicBezTo>
                  <a:lnTo>
                    <a:pt x="104" y="64"/>
                  </a:lnTo>
                  <a:cubicBezTo>
                    <a:pt x="105" y="63"/>
                    <a:pt x="106" y="63"/>
                    <a:pt x="107" y="61"/>
                  </a:cubicBezTo>
                  <a:lnTo>
                    <a:pt x="112" y="47"/>
                  </a:lnTo>
                  <a:lnTo>
                    <a:pt x="132" y="47"/>
                  </a:lnTo>
                  <a:cubicBezTo>
                    <a:pt x="138" y="47"/>
                    <a:pt x="144" y="42"/>
                    <a:pt x="144" y="36"/>
                  </a:cubicBezTo>
                  <a:cubicBezTo>
                    <a:pt x="144" y="29"/>
                    <a:pt x="138" y="24"/>
                    <a:pt x="132" y="24"/>
                  </a:cubicBezTo>
                  <a:cubicBezTo>
                    <a:pt x="138" y="24"/>
                    <a:pt x="144" y="18"/>
                    <a:pt x="144" y="1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+mj-lt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125" name="Freeform 101"/>
            <p:cNvSpPr>
              <a:spLocks/>
            </p:cNvSpPr>
            <p:nvPr/>
          </p:nvSpPr>
          <p:spPr bwMode="auto">
            <a:xfrm>
              <a:off x="5622925" y="4357688"/>
              <a:ext cx="34925" cy="52388"/>
            </a:xfrm>
            <a:custGeom>
              <a:avLst/>
              <a:gdLst>
                <a:gd name="T0" fmla="*/ 38 w 45"/>
                <a:gd name="T1" fmla="*/ 67 h 69"/>
                <a:gd name="T2" fmla="*/ 43 w 45"/>
                <a:gd name="T3" fmla="*/ 56 h 69"/>
                <a:gd name="T4" fmla="*/ 29 w 45"/>
                <a:gd name="T5" fmla="*/ 9 h 69"/>
                <a:gd name="T6" fmla="*/ 15 w 45"/>
                <a:gd name="T7" fmla="*/ 0 h 69"/>
                <a:gd name="T8" fmla="*/ 9 w 45"/>
                <a:gd name="T9" fmla="*/ 1 h 69"/>
                <a:gd name="T10" fmla="*/ 1 w 45"/>
                <a:gd name="T11" fmla="*/ 10 h 69"/>
                <a:gd name="T12" fmla="*/ 2 w 45"/>
                <a:gd name="T13" fmla="*/ 21 h 69"/>
                <a:gd name="T14" fmla="*/ 26 w 45"/>
                <a:gd name="T15" fmla="*/ 63 h 69"/>
                <a:gd name="T16" fmla="*/ 38 w 45"/>
                <a:gd name="T17" fmla="*/ 6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69">
                  <a:moveTo>
                    <a:pt x="38" y="67"/>
                  </a:moveTo>
                  <a:cubicBezTo>
                    <a:pt x="42" y="65"/>
                    <a:pt x="45" y="61"/>
                    <a:pt x="43" y="56"/>
                  </a:cubicBezTo>
                  <a:lnTo>
                    <a:pt x="29" y="9"/>
                  </a:lnTo>
                  <a:cubicBezTo>
                    <a:pt x="27" y="4"/>
                    <a:pt x="21" y="0"/>
                    <a:pt x="15" y="0"/>
                  </a:cubicBezTo>
                  <a:cubicBezTo>
                    <a:pt x="13" y="0"/>
                    <a:pt x="11" y="0"/>
                    <a:pt x="9" y="1"/>
                  </a:cubicBezTo>
                  <a:cubicBezTo>
                    <a:pt x="6" y="3"/>
                    <a:pt x="3" y="6"/>
                    <a:pt x="1" y="10"/>
                  </a:cubicBezTo>
                  <a:cubicBezTo>
                    <a:pt x="0" y="13"/>
                    <a:pt x="0" y="17"/>
                    <a:pt x="2" y="21"/>
                  </a:cubicBezTo>
                  <a:lnTo>
                    <a:pt x="26" y="63"/>
                  </a:lnTo>
                  <a:cubicBezTo>
                    <a:pt x="29" y="68"/>
                    <a:pt x="34" y="69"/>
                    <a:pt x="38" y="67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+mj-lt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126" name="Freeform 102"/>
            <p:cNvSpPr>
              <a:spLocks/>
            </p:cNvSpPr>
            <p:nvPr/>
          </p:nvSpPr>
          <p:spPr bwMode="auto">
            <a:xfrm>
              <a:off x="5537200" y="4446588"/>
              <a:ext cx="53975" cy="33338"/>
            </a:xfrm>
            <a:custGeom>
              <a:avLst/>
              <a:gdLst>
                <a:gd name="T0" fmla="*/ 64 w 70"/>
                <a:gd name="T1" fmla="*/ 23 h 43"/>
                <a:gd name="T2" fmla="*/ 21 w 70"/>
                <a:gd name="T3" fmla="*/ 1 h 43"/>
                <a:gd name="T4" fmla="*/ 15 w 70"/>
                <a:gd name="T5" fmla="*/ 0 h 43"/>
                <a:gd name="T6" fmla="*/ 2 w 70"/>
                <a:gd name="T7" fmla="*/ 10 h 43"/>
                <a:gd name="T8" fmla="*/ 2 w 70"/>
                <a:gd name="T9" fmla="*/ 22 h 43"/>
                <a:gd name="T10" fmla="*/ 11 w 70"/>
                <a:gd name="T11" fmla="*/ 29 h 43"/>
                <a:gd name="T12" fmla="*/ 58 w 70"/>
                <a:gd name="T13" fmla="*/ 41 h 43"/>
                <a:gd name="T14" fmla="*/ 69 w 70"/>
                <a:gd name="T15" fmla="*/ 35 h 43"/>
                <a:gd name="T16" fmla="*/ 64 w 70"/>
                <a:gd name="T17" fmla="*/ 2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43">
                  <a:moveTo>
                    <a:pt x="64" y="23"/>
                  </a:moveTo>
                  <a:lnTo>
                    <a:pt x="21" y="1"/>
                  </a:lnTo>
                  <a:cubicBezTo>
                    <a:pt x="19" y="1"/>
                    <a:pt x="17" y="0"/>
                    <a:pt x="15" y="0"/>
                  </a:cubicBezTo>
                  <a:cubicBezTo>
                    <a:pt x="9" y="0"/>
                    <a:pt x="4" y="4"/>
                    <a:pt x="2" y="10"/>
                  </a:cubicBezTo>
                  <a:cubicBezTo>
                    <a:pt x="0" y="14"/>
                    <a:pt x="0" y="18"/>
                    <a:pt x="2" y="22"/>
                  </a:cubicBezTo>
                  <a:cubicBezTo>
                    <a:pt x="4" y="26"/>
                    <a:pt x="7" y="28"/>
                    <a:pt x="11" y="29"/>
                  </a:cubicBezTo>
                  <a:lnTo>
                    <a:pt x="58" y="41"/>
                  </a:lnTo>
                  <a:cubicBezTo>
                    <a:pt x="63" y="43"/>
                    <a:pt x="67" y="39"/>
                    <a:pt x="69" y="35"/>
                  </a:cubicBezTo>
                  <a:cubicBezTo>
                    <a:pt x="70" y="31"/>
                    <a:pt x="69" y="26"/>
                    <a:pt x="64" y="2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+mj-lt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127" name="Freeform 103"/>
            <p:cNvSpPr>
              <a:spLocks/>
            </p:cNvSpPr>
            <p:nvPr/>
          </p:nvSpPr>
          <p:spPr bwMode="auto">
            <a:xfrm>
              <a:off x="5545138" y="4554538"/>
              <a:ext cx="53975" cy="33338"/>
            </a:xfrm>
            <a:custGeom>
              <a:avLst/>
              <a:gdLst>
                <a:gd name="T0" fmla="*/ 56 w 70"/>
                <a:gd name="T1" fmla="*/ 1 h 44"/>
                <a:gd name="T2" fmla="*/ 9 w 70"/>
                <a:gd name="T3" fmla="*/ 15 h 44"/>
                <a:gd name="T4" fmla="*/ 2 w 70"/>
                <a:gd name="T5" fmla="*/ 23 h 44"/>
                <a:gd name="T6" fmla="*/ 2 w 70"/>
                <a:gd name="T7" fmla="*/ 35 h 44"/>
                <a:gd name="T8" fmla="*/ 15 w 70"/>
                <a:gd name="T9" fmla="*/ 44 h 44"/>
                <a:gd name="T10" fmla="*/ 22 w 70"/>
                <a:gd name="T11" fmla="*/ 43 h 44"/>
                <a:gd name="T12" fmla="*/ 64 w 70"/>
                <a:gd name="T13" fmla="*/ 18 h 44"/>
                <a:gd name="T14" fmla="*/ 67 w 70"/>
                <a:gd name="T15" fmla="*/ 6 h 44"/>
                <a:gd name="T16" fmla="*/ 56 w 70"/>
                <a:gd name="T17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44">
                  <a:moveTo>
                    <a:pt x="56" y="1"/>
                  </a:moveTo>
                  <a:lnTo>
                    <a:pt x="9" y="15"/>
                  </a:lnTo>
                  <a:cubicBezTo>
                    <a:pt x="6" y="17"/>
                    <a:pt x="3" y="20"/>
                    <a:pt x="2" y="23"/>
                  </a:cubicBezTo>
                  <a:cubicBezTo>
                    <a:pt x="0" y="27"/>
                    <a:pt x="0" y="31"/>
                    <a:pt x="2" y="35"/>
                  </a:cubicBezTo>
                  <a:cubicBezTo>
                    <a:pt x="4" y="41"/>
                    <a:pt x="9" y="44"/>
                    <a:pt x="15" y="44"/>
                  </a:cubicBezTo>
                  <a:cubicBezTo>
                    <a:pt x="17" y="44"/>
                    <a:pt x="19" y="44"/>
                    <a:pt x="22" y="43"/>
                  </a:cubicBezTo>
                  <a:lnTo>
                    <a:pt x="64" y="18"/>
                  </a:lnTo>
                  <a:cubicBezTo>
                    <a:pt x="67" y="16"/>
                    <a:pt x="70" y="11"/>
                    <a:pt x="67" y="6"/>
                  </a:cubicBezTo>
                  <a:cubicBezTo>
                    <a:pt x="65" y="1"/>
                    <a:pt x="61" y="0"/>
                    <a:pt x="56" y="1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+mj-lt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128" name="Freeform 104"/>
            <p:cNvSpPr>
              <a:spLocks/>
            </p:cNvSpPr>
            <p:nvPr/>
          </p:nvSpPr>
          <p:spPr bwMode="auto">
            <a:xfrm>
              <a:off x="5746750" y="4357688"/>
              <a:ext cx="34925" cy="52388"/>
            </a:xfrm>
            <a:custGeom>
              <a:avLst/>
              <a:gdLst>
                <a:gd name="T0" fmla="*/ 19 w 45"/>
                <a:gd name="T1" fmla="*/ 63 h 69"/>
                <a:gd name="T2" fmla="*/ 43 w 45"/>
                <a:gd name="T3" fmla="*/ 21 h 69"/>
                <a:gd name="T4" fmla="*/ 44 w 45"/>
                <a:gd name="T5" fmla="*/ 10 h 69"/>
                <a:gd name="T6" fmla="*/ 36 w 45"/>
                <a:gd name="T7" fmla="*/ 1 h 69"/>
                <a:gd name="T8" fmla="*/ 30 w 45"/>
                <a:gd name="T9" fmla="*/ 0 h 69"/>
                <a:gd name="T10" fmla="*/ 16 w 45"/>
                <a:gd name="T11" fmla="*/ 9 h 69"/>
                <a:gd name="T12" fmla="*/ 2 w 45"/>
                <a:gd name="T13" fmla="*/ 56 h 69"/>
                <a:gd name="T14" fmla="*/ 7 w 45"/>
                <a:gd name="T15" fmla="*/ 67 h 69"/>
                <a:gd name="T16" fmla="*/ 19 w 45"/>
                <a:gd name="T17" fmla="*/ 6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69">
                  <a:moveTo>
                    <a:pt x="19" y="63"/>
                  </a:moveTo>
                  <a:lnTo>
                    <a:pt x="43" y="21"/>
                  </a:lnTo>
                  <a:cubicBezTo>
                    <a:pt x="45" y="17"/>
                    <a:pt x="45" y="13"/>
                    <a:pt x="44" y="10"/>
                  </a:cubicBezTo>
                  <a:cubicBezTo>
                    <a:pt x="42" y="6"/>
                    <a:pt x="39" y="3"/>
                    <a:pt x="36" y="1"/>
                  </a:cubicBezTo>
                  <a:cubicBezTo>
                    <a:pt x="34" y="0"/>
                    <a:pt x="32" y="0"/>
                    <a:pt x="30" y="0"/>
                  </a:cubicBezTo>
                  <a:cubicBezTo>
                    <a:pt x="24" y="0"/>
                    <a:pt x="18" y="4"/>
                    <a:pt x="16" y="9"/>
                  </a:cubicBezTo>
                  <a:lnTo>
                    <a:pt x="2" y="56"/>
                  </a:lnTo>
                  <a:cubicBezTo>
                    <a:pt x="0" y="61"/>
                    <a:pt x="3" y="65"/>
                    <a:pt x="7" y="67"/>
                  </a:cubicBezTo>
                  <a:cubicBezTo>
                    <a:pt x="11" y="69"/>
                    <a:pt x="16" y="68"/>
                    <a:pt x="19" y="63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+mj-lt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129" name="Freeform 105"/>
            <p:cNvSpPr>
              <a:spLocks/>
            </p:cNvSpPr>
            <p:nvPr/>
          </p:nvSpPr>
          <p:spPr bwMode="auto">
            <a:xfrm>
              <a:off x="5808663" y="4446588"/>
              <a:ext cx="52388" cy="33338"/>
            </a:xfrm>
            <a:custGeom>
              <a:avLst/>
              <a:gdLst>
                <a:gd name="T0" fmla="*/ 55 w 70"/>
                <a:gd name="T1" fmla="*/ 0 h 43"/>
                <a:gd name="T2" fmla="*/ 50 w 70"/>
                <a:gd name="T3" fmla="*/ 1 h 43"/>
                <a:gd name="T4" fmla="*/ 6 w 70"/>
                <a:gd name="T5" fmla="*/ 23 h 43"/>
                <a:gd name="T6" fmla="*/ 2 w 70"/>
                <a:gd name="T7" fmla="*/ 35 h 43"/>
                <a:gd name="T8" fmla="*/ 13 w 70"/>
                <a:gd name="T9" fmla="*/ 41 h 43"/>
                <a:gd name="T10" fmla="*/ 60 w 70"/>
                <a:gd name="T11" fmla="*/ 29 h 43"/>
                <a:gd name="T12" fmla="*/ 68 w 70"/>
                <a:gd name="T13" fmla="*/ 22 h 43"/>
                <a:gd name="T14" fmla="*/ 69 w 70"/>
                <a:gd name="T15" fmla="*/ 10 h 43"/>
                <a:gd name="T16" fmla="*/ 55 w 70"/>
                <a:gd name="T1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43">
                  <a:moveTo>
                    <a:pt x="55" y="0"/>
                  </a:moveTo>
                  <a:cubicBezTo>
                    <a:pt x="53" y="0"/>
                    <a:pt x="52" y="1"/>
                    <a:pt x="50" y="1"/>
                  </a:cubicBezTo>
                  <a:lnTo>
                    <a:pt x="6" y="23"/>
                  </a:lnTo>
                  <a:cubicBezTo>
                    <a:pt x="2" y="26"/>
                    <a:pt x="0" y="31"/>
                    <a:pt x="2" y="35"/>
                  </a:cubicBezTo>
                  <a:cubicBezTo>
                    <a:pt x="4" y="39"/>
                    <a:pt x="7" y="43"/>
                    <a:pt x="13" y="41"/>
                  </a:cubicBezTo>
                  <a:lnTo>
                    <a:pt x="60" y="29"/>
                  </a:lnTo>
                  <a:cubicBezTo>
                    <a:pt x="64" y="28"/>
                    <a:pt x="67" y="26"/>
                    <a:pt x="68" y="22"/>
                  </a:cubicBezTo>
                  <a:cubicBezTo>
                    <a:pt x="70" y="18"/>
                    <a:pt x="70" y="14"/>
                    <a:pt x="69" y="10"/>
                  </a:cubicBezTo>
                  <a:cubicBezTo>
                    <a:pt x="67" y="4"/>
                    <a:pt x="61" y="0"/>
                    <a:pt x="55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+mj-lt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130" name="Freeform 106"/>
            <p:cNvSpPr>
              <a:spLocks/>
            </p:cNvSpPr>
            <p:nvPr/>
          </p:nvSpPr>
          <p:spPr bwMode="auto">
            <a:xfrm>
              <a:off x="5802313" y="4554538"/>
              <a:ext cx="52388" cy="33338"/>
            </a:xfrm>
            <a:custGeom>
              <a:avLst/>
              <a:gdLst>
                <a:gd name="T0" fmla="*/ 1 w 68"/>
                <a:gd name="T1" fmla="*/ 6 h 44"/>
                <a:gd name="T2" fmla="*/ 1 w 68"/>
                <a:gd name="T3" fmla="*/ 15 h 44"/>
                <a:gd name="T4" fmla="*/ 4 w 68"/>
                <a:gd name="T5" fmla="*/ 18 h 44"/>
                <a:gd name="T6" fmla="*/ 47 w 68"/>
                <a:gd name="T7" fmla="*/ 43 h 44"/>
                <a:gd name="T8" fmla="*/ 53 w 68"/>
                <a:gd name="T9" fmla="*/ 44 h 44"/>
                <a:gd name="T10" fmla="*/ 67 w 68"/>
                <a:gd name="T11" fmla="*/ 35 h 44"/>
                <a:gd name="T12" fmla="*/ 67 w 68"/>
                <a:gd name="T13" fmla="*/ 23 h 44"/>
                <a:gd name="T14" fmla="*/ 59 w 68"/>
                <a:gd name="T15" fmla="*/ 15 h 44"/>
                <a:gd name="T16" fmla="*/ 12 w 68"/>
                <a:gd name="T17" fmla="*/ 1 h 44"/>
                <a:gd name="T18" fmla="*/ 8 w 68"/>
                <a:gd name="T19" fmla="*/ 1 h 44"/>
                <a:gd name="T20" fmla="*/ 1 w 68"/>
                <a:gd name="T21" fmla="*/ 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8" h="44">
                  <a:moveTo>
                    <a:pt x="1" y="6"/>
                  </a:moveTo>
                  <a:cubicBezTo>
                    <a:pt x="0" y="9"/>
                    <a:pt x="0" y="12"/>
                    <a:pt x="1" y="15"/>
                  </a:cubicBezTo>
                  <a:cubicBezTo>
                    <a:pt x="2" y="16"/>
                    <a:pt x="3" y="18"/>
                    <a:pt x="4" y="18"/>
                  </a:cubicBezTo>
                  <a:lnTo>
                    <a:pt x="47" y="43"/>
                  </a:lnTo>
                  <a:cubicBezTo>
                    <a:pt x="49" y="44"/>
                    <a:pt x="51" y="44"/>
                    <a:pt x="53" y="44"/>
                  </a:cubicBezTo>
                  <a:cubicBezTo>
                    <a:pt x="59" y="44"/>
                    <a:pt x="64" y="41"/>
                    <a:pt x="67" y="35"/>
                  </a:cubicBezTo>
                  <a:cubicBezTo>
                    <a:pt x="68" y="31"/>
                    <a:pt x="68" y="27"/>
                    <a:pt x="67" y="23"/>
                  </a:cubicBezTo>
                  <a:cubicBezTo>
                    <a:pt x="65" y="20"/>
                    <a:pt x="63" y="17"/>
                    <a:pt x="59" y="15"/>
                  </a:cubicBezTo>
                  <a:lnTo>
                    <a:pt x="12" y="1"/>
                  </a:lnTo>
                  <a:cubicBezTo>
                    <a:pt x="11" y="0"/>
                    <a:pt x="10" y="0"/>
                    <a:pt x="8" y="1"/>
                  </a:cubicBezTo>
                  <a:cubicBezTo>
                    <a:pt x="6" y="1"/>
                    <a:pt x="3" y="2"/>
                    <a:pt x="1" y="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+mj-lt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131" name="Oval 107"/>
            <p:cNvSpPr>
              <a:spLocks noChangeArrowheads="1"/>
            </p:cNvSpPr>
            <p:nvPr/>
          </p:nvSpPr>
          <p:spPr bwMode="auto">
            <a:xfrm>
              <a:off x="5451475" y="4984750"/>
              <a:ext cx="44450" cy="4286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+mj-lt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132" name="Freeform 108"/>
            <p:cNvSpPr>
              <a:spLocks/>
            </p:cNvSpPr>
            <p:nvPr/>
          </p:nvSpPr>
          <p:spPr bwMode="auto">
            <a:xfrm>
              <a:off x="5260975" y="4821238"/>
              <a:ext cx="319088" cy="282575"/>
            </a:xfrm>
            <a:custGeom>
              <a:avLst/>
              <a:gdLst>
                <a:gd name="T0" fmla="*/ 61 w 420"/>
                <a:gd name="T1" fmla="*/ 156 h 371"/>
                <a:gd name="T2" fmla="*/ 61 w 420"/>
                <a:gd name="T3" fmla="*/ 207 h 371"/>
                <a:gd name="T4" fmla="*/ 0 w 420"/>
                <a:gd name="T5" fmla="*/ 207 h 371"/>
                <a:gd name="T6" fmla="*/ 0 w 420"/>
                <a:gd name="T7" fmla="*/ 243 h 371"/>
                <a:gd name="T8" fmla="*/ 92 w 420"/>
                <a:gd name="T9" fmla="*/ 243 h 371"/>
                <a:gd name="T10" fmla="*/ 92 w 420"/>
                <a:gd name="T11" fmla="*/ 277 h 371"/>
                <a:gd name="T12" fmla="*/ 77 w 420"/>
                <a:gd name="T13" fmla="*/ 277 h 371"/>
                <a:gd name="T14" fmla="*/ 64 w 420"/>
                <a:gd name="T15" fmla="*/ 283 h 371"/>
                <a:gd name="T16" fmla="*/ 62 w 420"/>
                <a:gd name="T17" fmla="*/ 298 h 371"/>
                <a:gd name="T18" fmla="*/ 85 w 420"/>
                <a:gd name="T19" fmla="*/ 361 h 371"/>
                <a:gd name="T20" fmla="*/ 100 w 420"/>
                <a:gd name="T21" fmla="*/ 371 h 371"/>
                <a:gd name="T22" fmla="*/ 286 w 420"/>
                <a:gd name="T23" fmla="*/ 371 h 371"/>
                <a:gd name="T24" fmla="*/ 290 w 420"/>
                <a:gd name="T25" fmla="*/ 344 h 371"/>
                <a:gd name="T26" fmla="*/ 120 w 420"/>
                <a:gd name="T27" fmla="*/ 344 h 371"/>
                <a:gd name="T28" fmla="*/ 120 w 420"/>
                <a:gd name="T29" fmla="*/ 147 h 371"/>
                <a:gd name="T30" fmla="*/ 133 w 420"/>
                <a:gd name="T31" fmla="*/ 135 h 371"/>
                <a:gd name="T32" fmla="*/ 420 w 420"/>
                <a:gd name="T33" fmla="*/ 135 h 371"/>
                <a:gd name="T34" fmla="*/ 392 w 420"/>
                <a:gd name="T35" fmla="*/ 37 h 371"/>
                <a:gd name="T36" fmla="*/ 394 w 420"/>
                <a:gd name="T37" fmla="*/ 16 h 371"/>
                <a:gd name="T38" fmla="*/ 347 w 420"/>
                <a:gd name="T39" fmla="*/ 2 h 371"/>
                <a:gd name="T40" fmla="*/ 280 w 420"/>
                <a:gd name="T41" fmla="*/ 54 h 371"/>
                <a:gd name="T42" fmla="*/ 211 w 420"/>
                <a:gd name="T43" fmla="*/ 0 h 371"/>
                <a:gd name="T44" fmla="*/ 61 w 420"/>
                <a:gd name="T45" fmla="*/ 156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20" h="371">
                  <a:moveTo>
                    <a:pt x="61" y="156"/>
                  </a:moveTo>
                  <a:lnTo>
                    <a:pt x="61" y="207"/>
                  </a:lnTo>
                  <a:lnTo>
                    <a:pt x="0" y="207"/>
                  </a:lnTo>
                  <a:lnTo>
                    <a:pt x="0" y="243"/>
                  </a:lnTo>
                  <a:lnTo>
                    <a:pt x="92" y="243"/>
                  </a:lnTo>
                  <a:lnTo>
                    <a:pt x="92" y="277"/>
                  </a:lnTo>
                  <a:lnTo>
                    <a:pt x="77" y="277"/>
                  </a:lnTo>
                  <a:cubicBezTo>
                    <a:pt x="72" y="277"/>
                    <a:pt x="67" y="279"/>
                    <a:pt x="64" y="283"/>
                  </a:cubicBezTo>
                  <a:cubicBezTo>
                    <a:pt x="61" y="288"/>
                    <a:pt x="60" y="293"/>
                    <a:pt x="62" y="298"/>
                  </a:cubicBezTo>
                  <a:lnTo>
                    <a:pt x="85" y="361"/>
                  </a:lnTo>
                  <a:cubicBezTo>
                    <a:pt x="87" y="367"/>
                    <a:pt x="93" y="371"/>
                    <a:pt x="100" y="371"/>
                  </a:cubicBezTo>
                  <a:lnTo>
                    <a:pt x="286" y="371"/>
                  </a:lnTo>
                  <a:cubicBezTo>
                    <a:pt x="287" y="363"/>
                    <a:pt x="288" y="353"/>
                    <a:pt x="290" y="344"/>
                  </a:cubicBezTo>
                  <a:lnTo>
                    <a:pt x="120" y="344"/>
                  </a:lnTo>
                  <a:lnTo>
                    <a:pt x="120" y="147"/>
                  </a:lnTo>
                  <a:cubicBezTo>
                    <a:pt x="120" y="140"/>
                    <a:pt x="126" y="135"/>
                    <a:pt x="133" y="135"/>
                  </a:cubicBezTo>
                  <a:lnTo>
                    <a:pt x="420" y="135"/>
                  </a:lnTo>
                  <a:cubicBezTo>
                    <a:pt x="403" y="106"/>
                    <a:pt x="392" y="73"/>
                    <a:pt x="392" y="37"/>
                  </a:cubicBezTo>
                  <a:cubicBezTo>
                    <a:pt x="392" y="30"/>
                    <a:pt x="393" y="23"/>
                    <a:pt x="394" y="16"/>
                  </a:cubicBezTo>
                  <a:cubicBezTo>
                    <a:pt x="379" y="10"/>
                    <a:pt x="363" y="5"/>
                    <a:pt x="347" y="2"/>
                  </a:cubicBezTo>
                  <a:lnTo>
                    <a:pt x="280" y="54"/>
                  </a:lnTo>
                  <a:lnTo>
                    <a:pt x="211" y="0"/>
                  </a:lnTo>
                  <a:cubicBezTo>
                    <a:pt x="124" y="14"/>
                    <a:pt x="61" y="58"/>
                    <a:pt x="61" y="15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+mj-lt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133" name="Oval 109"/>
            <p:cNvSpPr>
              <a:spLocks noChangeArrowheads="1"/>
            </p:cNvSpPr>
            <p:nvPr/>
          </p:nvSpPr>
          <p:spPr bwMode="auto">
            <a:xfrm>
              <a:off x="5378450" y="4618038"/>
              <a:ext cx="188913" cy="18891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+mj-lt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134" name="Oval 110"/>
            <p:cNvSpPr>
              <a:spLocks noChangeArrowheads="1"/>
            </p:cNvSpPr>
            <p:nvPr/>
          </p:nvSpPr>
          <p:spPr bwMode="auto">
            <a:xfrm>
              <a:off x="5897563" y="4984750"/>
              <a:ext cx="44450" cy="4286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+mj-lt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135" name="Freeform 111"/>
            <p:cNvSpPr>
              <a:spLocks/>
            </p:cNvSpPr>
            <p:nvPr/>
          </p:nvSpPr>
          <p:spPr bwMode="auto">
            <a:xfrm>
              <a:off x="5819775" y="4821238"/>
              <a:ext cx="312738" cy="282575"/>
            </a:xfrm>
            <a:custGeom>
              <a:avLst/>
              <a:gdLst>
                <a:gd name="T0" fmla="*/ 200 w 411"/>
                <a:gd name="T1" fmla="*/ 0 h 371"/>
                <a:gd name="T2" fmla="*/ 131 w 411"/>
                <a:gd name="T3" fmla="*/ 54 h 371"/>
                <a:gd name="T4" fmla="*/ 64 w 411"/>
                <a:gd name="T5" fmla="*/ 2 h 371"/>
                <a:gd name="T6" fmla="*/ 25 w 411"/>
                <a:gd name="T7" fmla="*/ 12 h 371"/>
                <a:gd name="T8" fmla="*/ 27 w 411"/>
                <a:gd name="T9" fmla="*/ 37 h 371"/>
                <a:gd name="T10" fmla="*/ 0 w 411"/>
                <a:gd name="T11" fmla="*/ 135 h 371"/>
                <a:gd name="T12" fmla="*/ 278 w 411"/>
                <a:gd name="T13" fmla="*/ 135 h 371"/>
                <a:gd name="T14" fmla="*/ 291 w 411"/>
                <a:gd name="T15" fmla="*/ 147 h 371"/>
                <a:gd name="T16" fmla="*/ 291 w 411"/>
                <a:gd name="T17" fmla="*/ 344 h 371"/>
                <a:gd name="T18" fmla="*/ 129 w 411"/>
                <a:gd name="T19" fmla="*/ 344 h 371"/>
                <a:gd name="T20" fmla="*/ 133 w 411"/>
                <a:gd name="T21" fmla="*/ 371 h 371"/>
                <a:gd name="T22" fmla="*/ 311 w 411"/>
                <a:gd name="T23" fmla="*/ 371 h 371"/>
                <a:gd name="T24" fmla="*/ 326 w 411"/>
                <a:gd name="T25" fmla="*/ 361 h 371"/>
                <a:gd name="T26" fmla="*/ 349 w 411"/>
                <a:gd name="T27" fmla="*/ 298 h 371"/>
                <a:gd name="T28" fmla="*/ 347 w 411"/>
                <a:gd name="T29" fmla="*/ 283 h 371"/>
                <a:gd name="T30" fmla="*/ 334 w 411"/>
                <a:gd name="T31" fmla="*/ 277 h 371"/>
                <a:gd name="T32" fmla="*/ 319 w 411"/>
                <a:gd name="T33" fmla="*/ 277 h 371"/>
                <a:gd name="T34" fmla="*/ 319 w 411"/>
                <a:gd name="T35" fmla="*/ 243 h 371"/>
                <a:gd name="T36" fmla="*/ 411 w 411"/>
                <a:gd name="T37" fmla="*/ 243 h 371"/>
                <a:gd name="T38" fmla="*/ 411 w 411"/>
                <a:gd name="T39" fmla="*/ 207 h 371"/>
                <a:gd name="T40" fmla="*/ 350 w 411"/>
                <a:gd name="T41" fmla="*/ 207 h 371"/>
                <a:gd name="T42" fmla="*/ 350 w 411"/>
                <a:gd name="T43" fmla="*/ 156 h 371"/>
                <a:gd name="T44" fmla="*/ 200 w 411"/>
                <a:gd name="T45" fmla="*/ 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11" h="371">
                  <a:moveTo>
                    <a:pt x="200" y="0"/>
                  </a:moveTo>
                  <a:lnTo>
                    <a:pt x="131" y="54"/>
                  </a:lnTo>
                  <a:lnTo>
                    <a:pt x="64" y="2"/>
                  </a:lnTo>
                  <a:cubicBezTo>
                    <a:pt x="51" y="5"/>
                    <a:pt x="38" y="8"/>
                    <a:pt x="25" y="12"/>
                  </a:cubicBezTo>
                  <a:cubicBezTo>
                    <a:pt x="26" y="21"/>
                    <a:pt x="27" y="29"/>
                    <a:pt x="27" y="37"/>
                  </a:cubicBezTo>
                  <a:cubicBezTo>
                    <a:pt x="27" y="73"/>
                    <a:pt x="17" y="106"/>
                    <a:pt x="0" y="135"/>
                  </a:cubicBezTo>
                  <a:lnTo>
                    <a:pt x="278" y="135"/>
                  </a:lnTo>
                  <a:cubicBezTo>
                    <a:pt x="285" y="135"/>
                    <a:pt x="291" y="140"/>
                    <a:pt x="291" y="147"/>
                  </a:cubicBezTo>
                  <a:lnTo>
                    <a:pt x="291" y="344"/>
                  </a:lnTo>
                  <a:lnTo>
                    <a:pt x="129" y="344"/>
                  </a:lnTo>
                  <a:cubicBezTo>
                    <a:pt x="131" y="353"/>
                    <a:pt x="132" y="362"/>
                    <a:pt x="133" y="371"/>
                  </a:cubicBezTo>
                  <a:lnTo>
                    <a:pt x="311" y="371"/>
                  </a:lnTo>
                  <a:cubicBezTo>
                    <a:pt x="318" y="371"/>
                    <a:pt x="324" y="367"/>
                    <a:pt x="326" y="361"/>
                  </a:cubicBezTo>
                  <a:lnTo>
                    <a:pt x="349" y="298"/>
                  </a:lnTo>
                  <a:cubicBezTo>
                    <a:pt x="351" y="293"/>
                    <a:pt x="350" y="288"/>
                    <a:pt x="347" y="283"/>
                  </a:cubicBezTo>
                  <a:cubicBezTo>
                    <a:pt x="344" y="279"/>
                    <a:pt x="339" y="277"/>
                    <a:pt x="334" y="277"/>
                  </a:cubicBezTo>
                  <a:lnTo>
                    <a:pt x="319" y="277"/>
                  </a:lnTo>
                  <a:lnTo>
                    <a:pt x="319" y="243"/>
                  </a:lnTo>
                  <a:lnTo>
                    <a:pt x="411" y="243"/>
                  </a:lnTo>
                  <a:lnTo>
                    <a:pt x="411" y="207"/>
                  </a:lnTo>
                  <a:lnTo>
                    <a:pt x="350" y="207"/>
                  </a:lnTo>
                  <a:lnTo>
                    <a:pt x="350" y="156"/>
                  </a:lnTo>
                  <a:cubicBezTo>
                    <a:pt x="350" y="58"/>
                    <a:pt x="287" y="14"/>
                    <a:pt x="20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+mj-lt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136" name="Oval 112"/>
            <p:cNvSpPr>
              <a:spLocks noChangeArrowheads="1"/>
            </p:cNvSpPr>
            <p:nvPr/>
          </p:nvSpPr>
          <p:spPr bwMode="auto">
            <a:xfrm>
              <a:off x="5824538" y="4618038"/>
              <a:ext cx="188913" cy="18891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+mj-lt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137" name="Oval 113"/>
            <p:cNvSpPr>
              <a:spLocks noChangeArrowheads="1"/>
            </p:cNvSpPr>
            <p:nvPr/>
          </p:nvSpPr>
          <p:spPr bwMode="auto">
            <a:xfrm>
              <a:off x="5675313" y="5167313"/>
              <a:ext cx="49213" cy="4921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+mj-lt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138" name="Freeform 114"/>
            <p:cNvSpPr>
              <a:spLocks noEditPoints="1"/>
            </p:cNvSpPr>
            <p:nvPr/>
          </p:nvSpPr>
          <p:spPr bwMode="auto">
            <a:xfrm>
              <a:off x="5457825" y="4983163"/>
              <a:ext cx="482600" cy="319088"/>
            </a:xfrm>
            <a:custGeom>
              <a:avLst/>
              <a:gdLst>
                <a:gd name="T0" fmla="*/ 497 w 633"/>
                <a:gd name="T1" fmla="*/ 388 h 419"/>
                <a:gd name="T2" fmla="*/ 136 w 633"/>
                <a:gd name="T3" fmla="*/ 388 h 419"/>
                <a:gd name="T4" fmla="*/ 136 w 633"/>
                <a:gd name="T5" fmla="*/ 165 h 419"/>
                <a:gd name="T6" fmla="*/ 150 w 633"/>
                <a:gd name="T7" fmla="*/ 151 h 419"/>
                <a:gd name="T8" fmla="*/ 483 w 633"/>
                <a:gd name="T9" fmla="*/ 151 h 419"/>
                <a:gd name="T10" fmla="*/ 497 w 633"/>
                <a:gd name="T11" fmla="*/ 165 h 419"/>
                <a:gd name="T12" fmla="*/ 497 w 633"/>
                <a:gd name="T13" fmla="*/ 388 h 419"/>
                <a:gd name="T14" fmla="*/ 633 w 633"/>
                <a:gd name="T15" fmla="*/ 274 h 419"/>
                <a:gd name="T16" fmla="*/ 633 w 633"/>
                <a:gd name="T17" fmla="*/ 233 h 419"/>
                <a:gd name="T18" fmla="*/ 564 w 633"/>
                <a:gd name="T19" fmla="*/ 233 h 419"/>
                <a:gd name="T20" fmla="*/ 564 w 633"/>
                <a:gd name="T21" fmla="*/ 175 h 419"/>
                <a:gd name="T22" fmla="*/ 395 w 633"/>
                <a:gd name="T23" fmla="*/ 1 h 419"/>
                <a:gd name="T24" fmla="*/ 317 w 633"/>
                <a:gd name="T25" fmla="*/ 62 h 419"/>
                <a:gd name="T26" fmla="*/ 236 w 633"/>
                <a:gd name="T27" fmla="*/ 0 h 419"/>
                <a:gd name="T28" fmla="*/ 70 w 633"/>
                <a:gd name="T29" fmla="*/ 175 h 419"/>
                <a:gd name="T30" fmla="*/ 70 w 633"/>
                <a:gd name="T31" fmla="*/ 233 h 419"/>
                <a:gd name="T32" fmla="*/ 0 w 633"/>
                <a:gd name="T33" fmla="*/ 233 h 419"/>
                <a:gd name="T34" fmla="*/ 0 w 633"/>
                <a:gd name="T35" fmla="*/ 274 h 419"/>
                <a:gd name="T36" fmla="*/ 104 w 633"/>
                <a:gd name="T37" fmla="*/ 274 h 419"/>
                <a:gd name="T38" fmla="*/ 104 w 633"/>
                <a:gd name="T39" fmla="*/ 312 h 419"/>
                <a:gd name="T40" fmla="*/ 87 w 633"/>
                <a:gd name="T41" fmla="*/ 312 h 419"/>
                <a:gd name="T42" fmla="*/ 72 w 633"/>
                <a:gd name="T43" fmla="*/ 319 h 419"/>
                <a:gd name="T44" fmla="*/ 70 w 633"/>
                <a:gd name="T45" fmla="*/ 336 h 419"/>
                <a:gd name="T46" fmla="*/ 96 w 633"/>
                <a:gd name="T47" fmla="*/ 407 h 419"/>
                <a:gd name="T48" fmla="*/ 113 w 633"/>
                <a:gd name="T49" fmla="*/ 419 h 419"/>
                <a:gd name="T50" fmla="*/ 521 w 633"/>
                <a:gd name="T51" fmla="*/ 419 h 419"/>
                <a:gd name="T52" fmla="*/ 537 w 633"/>
                <a:gd name="T53" fmla="*/ 407 h 419"/>
                <a:gd name="T54" fmla="*/ 563 w 633"/>
                <a:gd name="T55" fmla="*/ 336 h 419"/>
                <a:gd name="T56" fmla="*/ 561 w 633"/>
                <a:gd name="T57" fmla="*/ 319 h 419"/>
                <a:gd name="T58" fmla="*/ 547 w 633"/>
                <a:gd name="T59" fmla="*/ 312 h 419"/>
                <a:gd name="T60" fmla="*/ 529 w 633"/>
                <a:gd name="T61" fmla="*/ 312 h 419"/>
                <a:gd name="T62" fmla="*/ 529 w 633"/>
                <a:gd name="T63" fmla="*/ 274 h 419"/>
                <a:gd name="T64" fmla="*/ 633 w 633"/>
                <a:gd name="T65" fmla="*/ 274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33" h="419">
                  <a:moveTo>
                    <a:pt x="497" y="388"/>
                  </a:moveTo>
                  <a:lnTo>
                    <a:pt x="136" y="388"/>
                  </a:lnTo>
                  <a:lnTo>
                    <a:pt x="136" y="165"/>
                  </a:lnTo>
                  <a:cubicBezTo>
                    <a:pt x="136" y="157"/>
                    <a:pt x="143" y="151"/>
                    <a:pt x="150" y="151"/>
                  </a:cubicBezTo>
                  <a:lnTo>
                    <a:pt x="483" y="151"/>
                  </a:lnTo>
                  <a:cubicBezTo>
                    <a:pt x="491" y="151"/>
                    <a:pt x="497" y="157"/>
                    <a:pt x="497" y="165"/>
                  </a:cubicBezTo>
                  <a:lnTo>
                    <a:pt x="497" y="388"/>
                  </a:lnTo>
                  <a:close/>
                  <a:moveTo>
                    <a:pt x="633" y="274"/>
                  </a:moveTo>
                  <a:lnTo>
                    <a:pt x="633" y="233"/>
                  </a:lnTo>
                  <a:lnTo>
                    <a:pt x="564" y="233"/>
                  </a:lnTo>
                  <a:lnTo>
                    <a:pt x="564" y="175"/>
                  </a:lnTo>
                  <a:cubicBezTo>
                    <a:pt x="564" y="83"/>
                    <a:pt x="493" y="22"/>
                    <a:pt x="395" y="1"/>
                  </a:cubicBezTo>
                  <a:lnTo>
                    <a:pt x="317" y="62"/>
                  </a:lnTo>
                  <a:lnTo>
                    <a:pt x="236" y="0"/>
                  </a:lnTo>
                  <a:cubicBezTo>
                    <a:pt x="139" y="15"/>
                    <a:pt x="70" y="65"/>
                    <a:pt x="70" y="175"/>
                  </a:cubicBezTo>
                  <a:lnTo>
                    <a:pt x="70" y="233"/>
                  </a:lnTo>
                  <a:lnTo>
                    <a:pt x="0" y="233"/>
                  </a:lnTo>
                  <a:lnTo>
                    <a:pt x="0" y="274"/>
                  </a:lnTo>
                  <a:lnTo>
                    <a:pt x="104" y="274"/>
                  </a:lnTo>
                  <a:lnTo>
                    <a:pt x="104" y="312"/>
                  </a:lnTo>
                  <a:lnTo>
                    <a:pt x="87" y="312"/>
                  </a:lnTo>
                  <a:cubicBezTo>
                    <a:pt x="81" y="312"/>
                    <a:pt x="76" y="314"/>
                    <a:pt x="72" y="319"/>
                  </a:cubicBezTo>
                  <a:cubicBezTo>
                    <a:pt x="69" y="324"/>
                    <a:pt x="68" y="330"/>
                    <a:pt x="70" y="336"/>
                  </a:cubicBezTo>
                  <a:lnTo>
                    <a:pt x="96" y="407"/>
                  </a:lnTo>
                  <a:cubicBezTo>
                    <a:pt x="99" y="414"/>
                    <a:pt x="106" y="419"/>
                    <a:pt x="113" y="419"/>
                  </a:cubicBezTo>
                  <a:lnTo>
                    <a:pt x="521" y="419"/>
                  </a:lnTo>
                  <a:cubicBezTo>
                    <a:pt x="528" y="419"/>
                    <a:pt x="535" y="414"/>
                    <a:pt x="537" y="407"/>
                  </a:cubicBezTo>
                  <a:lnTo>
                    <a:pt x="563" y="336"/>
                  </a:lnTo>
                  <a:cubicBezTo>
                    <a:pt x="565" y="330"/>
                    <a:pt x="565" y="324"/>
                    <a:pt x="561" y="319"/>
                  </a:cubicBezTo>
                  <a:cubicBezTo>
                    <a:pt x="558" y="314"/>
                    <a:pt x="552" y="312"/>
                    <a:pt x="547" y="312"/>
                  </a:cubicBezTo>
                  <a:lnTo>
                    <a:pt x="529" y="312"/>
                  </a:lnTo>
                  <a:lnTo>
                    <a:pt x="529" y="274"/>
                  </a:lnTo>
                  <a:lnTo>
                    <a:pt x="633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+mj-lt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139" name="Oval 115"/>
            <p:cNvSpPr>
              <a:spLocks noChangeArrowheads="1"/>
            </p:cNvSpPr>
            <p:nvPr/>
          </p:nvSpPr>
          <p:spPr bwMode="auto">
            <a:xfrm>
              <a:off x="5592763" y="4751388"/>
              <a:ext cx="214313" cy="21431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+mj-lt"/>
                <a:ea typeface="Roboto" panose="02000000000000000000" pitchFamily="2" charset="0"/>
                <a:cs typeface="+mn-cs"/>
              </a:endParaRPr>
            </a:p>
          </p:txBody>
        </p:sp>
      </p:grpSp>
      <p:grpSp>
        <p:nvGrpSpPr>
          <p:cNvPr id="7" name="Handshake2" descr="{&quot;Key&quot;:&quot;POWER_USER_SHAPE_ICON&quot;,&quot;Value&quot;:&quot;POWER_USER_SHAPE_ICON_STYLE_1&quot;}"/>
          <p:cNvGrpSpPr>
            <a:grpSpLocks noChangeAspect="1"/>
          </p:cNvGrpSpPr>
          <p:nvPr>
            <p:custDataLst>
              <p:tags r:id="rId5"/>
            </p:custDataLst>
          </p:nvPr>
        </p:nvGrpSpPr>
        <p:grpSpPr bwMode="auto">
          <a:xfrm>
            <a:off x="142846" y="3000374"/>
            <a:ext cx="855437" cy="542925"/>
            <a:chOff x="73" y="153"/>
            <a:chExt cx="323" cy="205"/>
          </a:xfrm>
          <a:solidFill>
            <a:srgbClr val="39639D"/>
          </a:solidFill>
        </p:grpSpPr>
        <p:sp>
          <p:nvSpPr>
            <p:cNvPr id="141" name="Handshake2"/>
            <p:cNvSpPr>
              <a:spLocks/>
            </p:cNvSpPr>
            <p:nvPr/>
          </p:nvSpPr>
          <p:spPr bwMode="auto">
            <a:xfrm>
              <a:off x="396" y="250"/>
              <a:ext cx="0" cy="1"/>
            </a:xfrm>
            <a:custGeom>
              <a:avLst/>
              <a:gdLst>
                <a:gd name="T0" fmla="*/ 0 h 2"/>
                <a:gd name="T1" fmla="*/ 1 h 2"/>
                <a:gd name="T2" fmla="*/ 2 h 2"/>
                <a:gd name="T3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+mj-lt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142" name="Handshake2"/>
            <p:cNvSpPr>
              <a:spLocks/>
            </p:cNvSpPr>
            <p:nvPr/>
          </p:nvSpPr>
          <p:spPr bwMode="auto">
            <a:xfrm>
              <a:off x="368" y="154"/>
              <a:ext cx="0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+mj-lt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143" name="Handshake2"/>
            <p:cNvSpPr>
              <a:spLocks/>
            </p:cNvSpPr>
            <p:nvPr/>
          </p:nvSpPr>
          <p:spPr bwMode="auto">
            <a:xfrm>
              <a:off x="335" y="263"/>
              <a:ext cx="19" cy="24"/>
            </a:xfrm>
            <a:custGeom>
              <a:avLst/>
              <a:gdLst>
                <a:gd name="T0" fmla="*/ 1 w 49"/>
                <a:gd name="T1" fmla="*/ 39 h 62"/>
                <a:gd name="T2" fmla="*/ 31 w 49"/>
                <a:gd name="T3" fmla="*/ 1 h 62"/>
                <a:gd name="T4" fmla="*/ 33 w 49"/>
                <a:gd name="T5" fmla="*/ 0 h 62"/>
                <a:gd name="T6" fmla="*/ 9 w 49"/>
                <a:gd name="T7" fmla="*/ 62 h 62"/>
                <a:gd name="T8" fmla="*/ 1 w 49"/>
                <a:gd name="T9" fmla="*/ 3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62">
                  <a:moveTo>
                    <a:pt x="1" y="39"/>
                  </a:moveTo>
                  <a:cubicBezTo>
                    <a:pt x="0" y="22"/>
                    <a:pt x="14" y="10"/>
                    <a:pt x="31" y="1"/>
                  </a:cubicBezTo>
                  <a:cubicBezTo>
                    <a:pt x="32" y="1"/>
                    <a:pt x="33" y="0"/>
                    <a:pt x="33" y="0"/>
                  </a:cubicBezTo>
                  <a:cubicBezTo>
                    <a:pt x="49" y="22"/>
                    <a:pt x="36" y="55"/>
                    <a:pt x="9" y="62"/>
                  </a:cubicBezTo>
                  <a:cubicBezTo>
                    <a:pt x="9" y="62"/>
                    <a:pt x="2" y="45"/>
                    <a:pt x="1" y="3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+mj-lt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144" name="Handshake2"/>
            <p:cNvSpPr>
              <a:spLocks/>
            </p:cNvSpPr>
            <p:nvPr/>
          </p:nvSpPr>
          <p:spPr bwMode="auto">
            <a:xfrm>
              <a:off x="303" y="265"/>
              <a:ext cx="32" cy="48"/>
            </a:xfrm>
            <a:custGeom>
              <a:avLst/>
              <a:gdLst>
                <a:gd name="T0" fmla="*/ 42 w 87"/>
                <a:gd name="T1" fmla="*/ 117 h 127"/>
                <a:gd name="T2" fmla="*/ 1 w 87"/>
                <a:gd name="T3" fmla="*/ 54 h 127"/>
                <a:gd name="T4" fmla="*/ 12 w 87"/>
                <a:gd name="T5" fmla="*/ 26 h 127"/>
                <a:gd name="T6" fmla="*/ 69 w 87"/>
                <a:gd name="T7" fmla="*/ 44 h 127"/>
                <a:gd name="T8" fmla="*/ 87 w 87"/>
                <a:gd name="T9" fmla="*/ 88 h 127"/>
                <a:gd name="T10" fmla="*/ 42 w 87"/>
                <a:gd name="T11" fmla="*/ 11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127">
                  <a:moveTo>
                    <a:pt x="42" y="117"/>
                  </a:moveTo>
                  <a:cubicBezTo>
                    <a:pt x="25" y="109"/>
                    <a:pt x="3" y="74"/>
                    <a:pt x="1" y="54"/>
                  </a:cubicBezTo>
                  <a:cubicBezTo>
                    <a:pt x="0" y="46"/>
                    <a:pt x="2" y="33"/>
                    <a:pt x="12" y="26"/>
                  </a:cubicBezTo>
                  <a:cubicBezTo>
                    <a:pt x="45" y="0"/>
                    <a:pt x="62" y="30"/>
                    <a:pt x="69" y="44"/>
                  </a:cubicBezTo>
                  <a:cubicBezTo>
                    <a:pt x="69" y="44"/>
                    <a:pt x="87" y="76"/>
                    <a:pt x="87" y="88"/>
                  </a:cubicBezTo>
                  <a:cubicBezTo>
                    <a:pt x="87" y="106"/>
                    <a:pt x="60" y="127"/>
                    <a:pt x="42" y="11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+mj-lt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145" name="Handshake2"/>
            <p:cNvSpPr>
              <a:spLocks/>
            </p:cNvSpPr>
            <p:nvPr/>
          </p:nvSpPr>
          <p:spPr bwMode="auto">
            <a:xfrm>
              <a:off x="292" y="278"/>
              <a:ext cx="2" cy="4"/>
            </a:xfrm>
            <a:custGeom>
              <a:avLst/>
              <a:gdLst>
                <a:gd name="T0" fmla="*/ 4 w 4"/>
                <a:gd name="T1" fmla="*/ 0 h 12"/>
                <a:gd name="T2" fmla="*/ 0 w 4"/>
                <a:gd name="T3" fmla="*/ 12 h 12"/>
                <a:gd name="T4" fmla="*/ 4 w 4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2">
                  <a:moveTo>
                    <a:pt x="4" y="0"/>
                  </a:moveTo>
                  <a:cubicBezTo>
                    <a:pt x="2" y="5"/>
                    <a:pt x="2" y="9"/>
                    <a:pt x="0" y="12"/>
                  </a:cubicBezTo>
                  <a:cubicBezTo>
                    <a:pt x="0" y="8"/>
                    <a:pt x="2" y="5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+mj-lt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146" name="Handshake2"/>
            <p:cNvSpPr>
              <a:spLocks/>
            </p:cNvSpPr>
            <p:nvPr/>
          </p:nvSpPr>
          <p:spPr bwMode="auto">
            <a:xfrm>
              <a:off x="288" y="282"/>
              <a:ext cx="4" cy="1"/>
            </a:xfrm>
            <a:custGeom>
              <a:avLst/>
              <a:gdLst>
                <a:gd name="T0" fmla="*/ 11 w 11"/>
                <a:gd name="T1" fmla="*/ 2 h 2"/>
                <a:gd name="T2" fmla="*/ 0 w 11"/>
                <a:gd name="T3" fmla="*/ 0 h 2"/>
                <a:gd name="T4" fmla="*/ 11 w 1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2">
                  <a:moveTo>
                    <a:pt x="11" y="2"/>
                  </a:moveTo>
                  <a:cubicBezTo>
                    <a:pt x="8" y="2"/>
                    <a:pt x="5" y="1"/>
                    <a:pt x="0" y="0"/>
                  </a:cubicBezTo>
                  <a:cubicBezTo>
                    <a:pt x="6" y="0"/>
                    <a:pt x="10" y="1"/>
                    <a:pt x="11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+mj-lt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147" name="Handshake2"/>
            <p:cNvSpPr>
              <a:spLocks/>
            </p:cNvSpPr>
            <p:nvPr/>
          </p:nvSpPr>
          <p:spPr bwMode="auto">
            <a:xfrm>
              <a:off x="73" y="153"/>
              <a:ext cx="223" cy="139"/>
            </a:xfrm>
            <a:custGeom>
              <a:avLst/>
              <a:gdLst>
                <a:gd name="T0" fmla="*/ 578 w 595"/>
                <a:gd name="T1" fmla="*/ 145 h 371"/>
                <a:gd name="T2" fmla="*/ 404 w 595"/>
                <a:gd name="T3" fmla="*/ 96 h 371"/>
                <a:gd name="T4" fmla="*/ 201 w 595"/>
                <a:gd name="T5" fmla="*/ 264 h 371"/>
                <a:gd name="T6" fmla="*/ 123 w 595"/>
                <a:gd name="T7" fmla="*/ 365 h 371"/>
                <a:gd name="T8" fmla="*/ 42 w 595"/>
                <a:gd name="T9" fmla="*/ 353 h 371"/>
                <a:gd name="T10" fmla="*/ 0 w 595"/>
                <a:gd name="T11" fmla="*/ 342 h 371"/>
                <a:gd name="T12" fmla="*/ 23 w 595"/>
                <a:gd name="T13" fmla="*/ 279 h 371"/>
                <a:gd name="T14" fmla="*/ 104 w 595"/>
                <a:gd name="T15" fmla="*/ 76 h 371"/>
                <a:gd name="T16" fmla="*/ 125 w 595"/>
                <a:gd name="T17" fmla="*/ 86 h 371"/>
                <a:gd name="T18" fmla="*/ 290 w 595"/>
                <a:gd name="T19" fmla="*/ 86 h 371"/>
                <a:gd name="T20" fmla="*/ 416 w 595"/>
                <a:gd name="T21" fmla="*/ 6 h 371"/>
                <a:gd name="T22" fmla="*/ 578 w 595"/>
                <a:gd name="T23" fmla="*/ 145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5" h="371">
                  <a:moveTo>
                    <a:pt x="578" y="145"/>
                  </a:moveTo>
                  <a:cubicBezTo>
                    <a:pt x="553" y="208"/>
                    <a:pt x="434" y="81"/>
                    <a:pt x="404" y="96"/>
                  </a:cubicBezTo>
                  <a:cubicBezTo>
                    <a:pt x="382" y="106"/>
                    <a:pt x="218" y="250"/>
                    <a:pt x="201" y="264"/>
                  </a:cubicBezTo>
                  <a:cubicBezTo>
                    <a:pt x="116" y="336"/>
                    <a:pt x="128" y="363"/>
                    <a:pt x="123" y="365"/>
                  </a:cubicBezTo>
                  <a:cubicBezTo>
                    <a:pt x="124" y="364"/>
                    <a:pt x="101" y="371"/>
                    <a:pt x="42" y="353"/>
                  </a:cubicBezTo>
                  <a:cubicBezTo>
                    <a:pt x="27" y="348"/>
                    <a:pt x="13" y="344"/>
                    <a:pt x="0" y="342"/>
                  </a:cubicBezTo>
                  <a:cubicBezTo>
                    <a:pt x="7" y="321"/>
                    <a:pt x="14" y="300"/>
                    <a:pt x="23" y="279"/>
                  </a:cubicBezTo>
                  <a:cubicBezTo>
                    <a:pt x="49" y="216"/>
                    <a:pt x="75" y="142"/>
                    <a:pt x="104" y="76"/>
                  </a:cubicBezTo>
                  <a:cubicBezTo>
                    <a:pt x="111" y="79"/>
                    <a:pt x="118" y="83"/>
                    <a:pt x="125" y="86"/>
                  </a:cubicBezTo>
                  <a:cubicBezTo>
                    <a:pt x="177" y="111"/>
                    <a:pt x="241" y="143"/>
                    <a:pt x="290" y="86"/>
                  </a:cubicBezTo>
                  <a:cubicBezTo>
                    <a:pt x="318" y="54"/>
                    <a:pt x="371" y="11"/>
                    <a:pt x="416" y="6"/>
                  </a:cubicBezTo>
                  <a:cubicBezTo>
                    <a:pt x="454" y="0"/>
                    <a:pt x="595" y="120"/>
                    <a:pt x="578" y="14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+mj-lt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148" name="Handshake2"/>
            <p:cNvSpPr>
              <a:spLocks/>
            </p:cNvSpPr>
            <p:nvPr/>
          </p:nvSpPr>
          <p:spPr bwMode="auto">
            <a:xfrm>
              <a:off x="275" y="290"/>
              <a:ext cx="38" cy="42"/>
            </a:xfrm>
            <a:custGeom>
              <a:avLst/>
              <a:gdLst>
                <a:gd name="T0" fmla="*/ 13 w 102"/>
                <a:gd name="T1" fmla="*/ 12 h 112"/>
                <a:gd name="T2" fmla="*/ 49 w 102"/>
                <a:gd name="T3" fmla="*/ 5 h 112"/>
                <a:gd name="T4" fmla="*/ 96 w 102"/>
                <a:gd name="T5" fmla="*/ 59 h 112"/>
                <a:gd name="T6" fmla="*/ 45 w 102"/>
                <a:gd name="T7" fmla="*/ 101 h 112"/>
                <a:gd name="T8" fmla="*/ 6 w 102"/>
                <a:gd name="T9" fmla="*/ 61 h 112"/>
                <a:gd name="T10" fmla="*/ 13 w 102"/>
                <a:gd name="T11" fmla="*/ 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112">
                  <a:moveTo>
                    <a:pt x="13" y="12"/>
                  </a:moveTo>
                  <a:cubicBezTo>
                    <a:pt x="27" y="0"/>
                    <a:pt x="41" y="1"/>
                    <a:pt x="49" y="5"/>
                  </a:cubicBezTo>
                  <a:cubicBezTo>
                    <a:pt x="74" y="15"/>
                    <a:pt x="96" y="59"/>
                    <a:pt x="96" y="59"/>
                  </a:cubicBezTo>
                  <a:cubicBezTo>
                    <a:pt x="102" y="89"/>
                    <a:pt x="72" y="112"/>
                    <a:pt x="45" y="101"/>
                  </a:cubicBezTo>
                  <a:cubicBezTo>
                    <a:pt x="32" y="95"/>
                    <a:pt x="12" y="73"/>
                    <a:pt x="6" y="61"/>
                  </a:cubicBezTo>
                  <a:cubicBezTo>
                    <a:pt x="1" y="50"/>
                    <a:pt x="0" y="22"/>
                    <a:pt x="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+mj-lt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149" name="Handshake2"/>
            <p:cNvSpPr>
              <a:spLocks/>
            </p:cNvSpPr>
            <p:nvPr/>
          </p:nvSpPr>
          <p:spPr bwMode="auto">
            <a:xfrm>
              <a:off x="257" y="316"/>
              <a:ext cx="34" cy="37"/>
            </a:xfrm>
            <a:custGeom>
              <a:avLst/>
              <a:gdLst>
                <a:gd name="T0" fmla="*/ 81 w 90"/>
                <a:gd name="T1" fmla="*/ 51 h 99"/>
                <a:gd name="T2" fmla="*/ 17 w 90"/>
                <a:gd name="T3" fmla="*/ 84 h 99"/>
                <a:gd name="T4" fmla="*/ 17 w 90"/>
                <a:gd name="T5" fmla="*/ 84 h 99"/>
                <a:gd name="T6" fmla="*/ 15 w 90"/>
                <a:gd name="T7" fmla="*/ 81 h 99"/>
                <a:gd name="T8" fmla="*/ 6 w 90"/>
                <a:gd name="T9" fmla="*/ 61 h 99"/>
                <a:gd name="T10" fmla="*/ 21 w 90"/>
                <a:gd name="T11" fmla="*/ 19 h 99"/>
                <a:gd name="T12" fmla="*/ 81 w 90"/>
                <a:gd name="T13" fmla="*/ 51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99">
                  <a:moveTo>
                    <a:pt x="81" y="51"/>
                  </a:moveTo>
                  <a:cubicBezTo>
                    <a:pt x="90" y="75"/>
                    <a:pt x="54" y="99"/>
                    <a:pt x="17" y="84"/>
                  </a:cubicBezTo>
                  <a:cubicBezTo>
                    <a:pt x="17" y="84"/>
                    <a:pt x="17" y="84"/>
                    <a:pt x="17" y="84"/>
                  </a:cubicBezTo>
                  <a:cubicBezTo>
                    <a:pt x="16" y="84"/>
                    <a:pt x="16" y="82"/>
                    <a:pt x="15" y="81"/>
                  </a:cubicBezTo>
                  <a:cubicBezTo>
                    <a:pt x="13" y="76"/>
                    <a:pt x="6" y="67"/>
                    <a:pt x="6" y="61"/>
                  </a:cubicBezTo>
                  <a:cubicBezTo>
                    <a:pt x="0" y="43"/>
                    <a:pt x="12" y="28"/>
                    <a:pt x="21" y="19"/>
                  </a:cubicBezTo>
                  <a:cubicBezTo>
                    <a:pt x="37" y="0"/>
                    <a:pt x="76" y="36"/>
                    <a:pt x="81" y="5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+mj-lt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150" name="Handshake2"/>
            <p:cNvSpPr>
              <a:spLocks/>
            </p:cNvSpPr>
            <p:nvPr/>
          </p:nvSpPr>
          <p:spPr bwMode="auto">
            <a:xfrm>
              <a:off x="118" y="158"/>
              <a:ext cx="274" cy="200"/>
            </a:xfrm>
            <a:custGeom>
              <a:avLst/>
              <a:gdLst>
                <a:gd name="T0" fmla="*/ 372 w 731"/>
                <a:gd name="T1" fmla="*/ 421 h 531"/>
                <a:gd name="T2" fmla="*/ 357 w 731"/>
                <a:gd name="T3" fmla="*/ 463 h 531"/>
                <a:gd name="T4" fmla="*/ 361 w 731"/>
                <a:gd name="T5" fmla="*/ 485 h 531"/>
                <a:gd name="T6" fmla="*/ 288 w 731"/>
                <a:gd name="T7" fmla="*/ 467 h 531"/>
                <a:gd name="T8" fmla="*/ 386 w 731"/>
                <a:gd name="T9" fmla="*/ 339 h 531"/>
                <a:gd name="T10" fmla="*/ 268 w 731"/>
                <a:gd name="T11" fmla="*/ 451 h 531"/>
                <a:gd name="T12" fmla="*/ 205 w 731"/>
                <a:gd name="T13" fmla="*/ 457 h 531"/>
                <a:gd name="T14" fmla="*/ 195 w 731"/>
                <a:gd name="T15" fmla="*/ 436 h 531"/>
                <a:gd name="T16" fmla="*/ 342 w 731"/>
                <a:gd name="T17" fmla="*/ 290 h 531"/>
                <a:gd name="T18" fmla="*/ 181 w 731"/>
                <a:gd name="T19" fmla="*/ 420 h 531"/>
                <a:gd name="T20" fmla="*/ 155 w 731"/>
                <a:gd name="T21" fmla="*/ 424 h 531"/>
                <a:gd name="T22" fmla="*/ 127 w 731"/>
                <a:gd name="T23" fmla="*/ 415 h 531"/>
                <a:gd name="T24" fmla="*/ 124 w 731"/>
                <a:gd name="T25" fmla="*/ 376 h 531"/>
                <a:gd name="T26" fmla="*/ 271 w 731"/>
                <a:gd name="T27" fmla="*/ 237 h 531"/>
                <a:gd name="T28" fmla="*/ 192 w 731"/>
                <a:gd name="T29" fmla="*/ 303 h 531"/>
                <a:gd name="T30" fmla="*/ 78 w 731"/>
                <a:gd name="T31" fmla="*/ 376 h 531"/>
                <a:gd name="T32" fmla="*/ 43 w 731"/>
                <a:gd name="T33" fmla="*/ 369 h 531"/>
                <a:gd name="T34" fmla="*/ 35 w 731"/>
                <a:gd name="T35" fmla="*/ 359 h 531"/>
                <a:gd name="T36" fmla="*/ 291 w 731"/>
                <a:gd name="T37" fmla="*/ 104 h 531"/>
                <a:gd name="T38" fmla="*/ 432 w 731"/>
                <a:gd name="T39" fmla="*/ 172 h 531"/>
                <a:gd name="T40" fmla="*/ 490 w 731"/>
                <a:gd name="T41" fmla="*/ 130 h 531"/>
                <a:gd name="T42" fmla="*/ 384 w 731"/>
                <a:gd name="T43" fmla="*/ 9 h 531"/>
                <a:gd name="T44" fmla="*/ 500 w 731"/>
                <a:gd name="T45" fmla="*/ 18 h 531"/>
                <a:gd name="T46" fmla="*/ 573 w 731"/>
                <a:gd name="T47" fmla="*/ 21 h 531"/>
                <a:gd name="T48" fmla="*/ 665 w 731"/>
                <a:gd name="T49" fmla="*/ 0 h 531"/>
                <a:gd name="T50" fmla="*/ 725 w 731"/>
                <a:gd name="T51" fmla="*/ 238 h 531"/>
                <a:gd name="T52" fmla="*/ 597 w 731"/>
                <a:gd name="T53" fmla="*/ 255 h 531"/>
                <a:gd name="T54" fmla="*/ 560 w 731"/>
                <a:gd name="T55" fmla="*/ 293 h 531"/>
                <a:gd name="T56" fmla="*/ 487 w 731"/>
                <a:gd name="T57" fmla="*/ 285 h 531"/>
                <a:gd name="T58" fmla="*/ 471 w 731"/>
                <a:gd name="T59" fmla="*/ 320 h 531"/>
                <a:gd name="T60" fmla="*/ 468 w 731"/>
                <a:gd name="T61" fmla="*/ 332 h 531"/>
                <a:gd name="T62" fmla="*/ 468 w 731"/>
                <a:gd name="T63" fmla="*/ 332 h 531"/>
                <a:gd name="T64" fmla="*/ 468 w 731"/>
                <a:gd name="T65" fmla="*/ 333 h 531"/>
                <a:gd name="T66" fmla="*/ 457 w 731"/>
                <a:gd name="T67" fmla="*/ 331 h 531"/>
                <a:gd name="T68" fmla="*/ 457 w 731"/>
                <a:gd name="T69" fmla="*/ 331 h 531"/>
                <a:gd name="T70" fmla="*/ 456 w 731"/>
                <a:gd name="T71" fmla="*/ 331 h 531"/>
                <a:gd name="T72" fmla="*/ 415 w 731"/>
                <a:gd name="T73" fmla="*/ 338 h 531"/>
                <a:gd name="T74" fmla="*/ 405 w 731"/>
                <a:gd name="T75" fmla="*/ 391 h 531"/>
                <a:gd name="T76" fmla="*/ 408 w 731"/>
                <a:gd name="T77" fmla="*/ 409 h 531"/>
                <a:gd name="T78" fmla="*/ 372 w 731"/>
                <a:gd name="T79" fmla="*/ 421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31" h="531">
                  <a:moveTo>
                    <a:pt x="372" y="421"/>
                  </a:moveTo>
                  <a:cubicBezTo>
                    <a:pt x="356" y="436"/>
                    <a:pt x="356" y="445"/>
                    <a:pt x="357" y="463"/>
                  </a:cubicBezTo>
                  <a:cubicBezTo>
                    <a:pt x="357" y="467"/>
                    <a:pt x="360" y="481"/>
                    <a:pt x="361" y="485"/>
                  </a:cubicBezTo>
                  <a:cubicBezTo>
                    <a:pt x="285" y="531"/>
                    <a:pt x="286" y="468"/>
                    <a:pt x="288" y="467"/>
                  </a:cubicBezTo>
                  <a:cubicBezTo>
                    <a:pt x="373" y="386"/>
                    <a:pt x="386" y="339"/>
                    <a:pt x="386" y="339"/>
                  </a:cubicBezTo>
                  <a:cubicBezTo>
                    <a:pt x="380" y="342"/>
                    <a:pt x="302" y="434"/>
                    <a:pt x="268" y="451"/>
                  </a:cubicBezTo>
                  <a:cubicBezTo>
                    <a:pt x="234" y="468"/>
                    <a:pt x="218" y="464"/>
                    <a:pt x="205" y="457"/>
                  </a:cubicBezTo>
                  <a:cubicBezTo>
                    <a:pt x="200" y="453"/>
                    <a:pt x="196" y="446"/>
                    <a:pt x="195" y="436"/>
                  </a:cubicBezTo>
                  <a:cubicBezTo>
                    <a:pt x="251" y="417"/>
                    <a:pt x="340" y="307"/>
                    <a:pt x="342" y="290"/>
                  </a:cubicBezTo>
                  <a:cubicBezTo>
                    <a:pt x="342" y="290"/>
                    <a:pt x="235" y="406"/>
                    <a:pt x="181" y="420"/>
                  </a:cubicBezTo>
                  <a:cubicBezTo>
                    <a:pt x="171" y="423"/>
                    <a:pt x="163" y="424"/>
                    <a:pt x="155" y="424"/>
                  </a:cubicBezTo>
                  <a:cubicBezTo>
                    <a:pt x="142" y="424"/>
                    <a:pt x="132" y="421"/>
                    <a:pt x="127" y="415"/>
                  </a:cubicBezTo>
                  <a:cubicBezTo>
                    <a:pt x="121" y="408"/>
                    <a:pt x="120" y="395"/>
                    <a:pt x="124" y="376"/>
                  </a:cubicBezTo>
                  <a:cubicBezTo>
                    <a:pt x="197" y="332"/>
                    <a:pt x="280" y="244"/>
                    <a:pt x="271" y="237"/>
                  </a:cubicBezTo>
                  <a:lnTo>
                    <a:pt x="192" y="303"/>
                  </a:lnTo>
                  <a:cubicBezTo>
                    <a:pt x="155" y="331"/>
                    <a:pt x="80" y="379"/>
                    <a:pt x="78" y="376"/>
                  </a:cubicBezTo>
                  <a:cubicBezTo>
                    <a:pt x="66" y="381"/>
                    <a:pt x="57" y="378"/>
                    <a:pt x="43" y="369"/>
                  </a:cubicBezTo>
                  <a:cubicBezTo>
                    <a:pt x="39" y="366"/>
                    <a:pt x="36" y="363"/>
                    <a:pt x="35" y="359"/>
                  </a:cubicBezTo>
                  <a:cubicBezTo>
                    <a:pt x="0" y="322"/>
                    <a:pt x="136" y="251"/>
                    <a:pt x="291" y="104"/>
                  </a:cubicBezTo>
                  <a:cubicBezTo>
                    <a:pt x="316" y="113"/>
                    <a:pt x="380" y="174"/>
                    <a:pt x="432" y="172"/>
                  </a:cubicBezTo>
                  <a:cubicBezTo>
                    <a:pt x="454" y="172"/>
                    <a:pt x="490" y="151"/>
                    <a:pt x="490" y="130"/>
                  </a:cubicBezTo>
                  <a:cubicBezTo>
                    <a:pt x="491" y="99"/>
                    <a:pt x="418" y="36"/>
                    <a:pt x="384" y="9"/>
                  </a:cubicBezTo>
                  <a:cubicBezTo>
                    <a:pt x="411" y="8"/>
                    <a:pt x="469" y="16"/>
                    <a:pt x="500" y="18"/>
                  </a:cubicBezTo>
                  <a:cubicBezTo>
                    <a:pt x="524" y="20"/>
                    <a:pt x="549" y="21"/>
                    <a:pt x="573" y="21"/>
                  </a:cubicBezTo>
                  <a:cubicBezTo>
                    <a:pt x="609" y="21"/>
                    <a:pt x="637" y="15"/>
                    <a:pt x="665" y="0"/>
                  </a:cubicBezTo>
                  <a:cubicBezTo>
                    <a:pt x="690" y="57"/>
                    <a:pt x="731" y="238"/>
                    <a:pt x="725" y="238"/>
                  </a:cubicBezTo>
                  <a:cubicBezTo>
                    <a:pt x="686" y="237"/>
                    <a:pt x="633" y="236"/>
                    <a:pt x="597" y="255"/>
                  </a:cubicBezTo>
                  <a:cubicBezTo>
                    <a:pt x="579" y="264"/>
                    <a:pt x="566" y="276"/>
                    <a:pt x="560" y="293"/>
                  </a:cubicBezTo>
                  <a:cubicBezTo>
                    <a:pt x="536" y="272"/>
                    <a:pt x="509" y="269"/>
                    <a:pt x="487" y="285"/>
                  </a:cubicBezTo>
                  <a:cubicBezTo>
                    <a:pt x="478" y="292"/>
                    <a:pt x="474" y="308"/>
                    <a:pt x="471" y="320"/>
                  </a:cubicBezTo>
                  <a:cubicBezTo>
                    <a:pt x="469" y="324"/>
                    <a:pt x="468" y="328"/>
                    <a:pt x="468" y="332"/>
                  </a:cubicBezTo>
                  <a:lnTo>
                    <a:pt x="468" y="332"/>
                  </a:lnTo>
                  <a:cubicBezTo>
                    <a:pt x="468" y="332"/>
                    <a:pt x="468" y="333"/>
                    <a:pt x="468" y="333"/>
                  </a:cubicBezTo>
                  <a:cubicBezTo>
                    <a:pt x="467" y="332"/>
                    <a:pt x="463" y="331"/>
                    <a:pt x="457" y="331"/>
                  </a:cubicBezTo>
                  <a:lnTo>
                    <a:pt x="457" y="331"/>
                  </a:lnTo>
                  <a:lnTo>
                    <a:pt x="456" y="331"/>
                  </a:lnTo>
                  <a:cubicBezTo>
                    <a:pt x="445" y="329"/>
                    <a:pt x="429" y="327"/>
                    <a:pt x="415" y="338"/>
                  </a:cubicBezTo>
                  <a:cubicBezTo>
                    <a:pt x="398" y="351"/>
                    <a:pt x="399" y="372"/>
                    <a:pt x="405" y="391"/>
                  </a:cubicBezTo>
                  <a:cubicBezTo>
                    <a:pt x="406" y="397"/>
                    <a:pt x="406" y="403"/>
                    <a:pt x="408" y="409"/>
                  </a:cubicBezTo>
                  <a:cubicBezTo>
                    <a:pt x="401" y="410"/>
                    <a:pt x="377" y="417"/>
                    <a:pt x="372" y="42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+mj-lt"/>
                <a:ea typeface="Roboto" panose="02000000000000000000" pitchFamily="2" charset="0"/>
                <a:cs typeface="+mn-cs"/>
              </a:endParaRPr>
            </a:p>
          </p:txBody>
        </p:sp>
      </p:grpSp>
      <p:grpSp>
        <p:nvGrpSpPr>
          <p:cNvPr id="8" name="Conference4" descr="{&quot;Key&quot;:&quot;POWER_USER_SHAPE_ICON&quot;,&quot;Value&quot;:&quot;POWER_USER_SHAPE_ICON_STYLE_1&quot;}"/>
          <p:cNvGrpSpPr>
            <a:grpSpLocks noChangeAspect="1"/>
          </p:cNvGrpSpPr>
          <p:nvPr>
            <p:custDataLst>
              <p:tags r:id="rId6"/>
            </p:custDataLst>
          </p:nvPr>
        </p:nvGrpSpPr>
        <p:grpSpPr>
          <a:xfrm>
            <a:off x="285720" y="4357694"/>
            <a:ext cx="743062" cy="785818"/>
            <a:chOff x="5375276" y="4692650"/>
            <a:chExt cx="800100" cy="846138"/>
          </a:xfrm>
          <a:solidFill>
            <a:srgbClr val="39639D"/>
          </a:solidFill>
        </p:grpSpPr>
        <p:sp>
          <p:nvSpPr>
            <p:cNvPr id="152" name="Freeform 98"/>
            <p:cNvSpPr>
              <a:spLocks/>
            </p:cNvSpPr>
            <p:nvPr/>
          </p:nvSpPr>
          <p:spPr bwMode="auto">
            <a:xfrm>
              <a:off x="5462588" y="4692650"/>
              <a:ext cx="619125" cy="412750"/>
            </a:xfrm>
            <a:custGeom>
              <a:avLst/>
              <a:gdLst>
                <a:gd name="T0" fmla="*/ 789 w 814"/>
                <a:gd name="T1" fmla="*/ 0 h 541"/>
                <a:gd name="T2" fmla="*/ 25 w 814"/>
                <a:gd name="T3" fmla="*/ 0 h 541"/>
                <a:gd name="T4" fmla="*/ 0 w 814"/>
                <a:gd name="T5" fmla="*/ 24 h 541"/>
                <a:gd name="T6" fmla="*/ 0 w 814"/>
                <a:gd name="T7" fmla="*/ 517 h 541"/>
                <a:gd name="T8" fmla="*/ 25 w 814"/>
                <a:gd name="T9" fmla="*/ 541 h 541"/>
                <a:gd name="T10" fmla="*/ 533 w 814"/>
                <a:gd name="T11" fmla="*/ 541 h 541"/>
                <a:gd name="T12" fmla="*/ 533 w 814"/>
                <a:gd name="T13" fmla="*/ 495 h 541"/>
                <a:gd name="T14" fmla="*/ 47 w 814"/>
                <a:gd name="T15" fmla="*/ 495 h 541"/>
                <a:gd name="T16" fmla="*/ 47 w 814"/>
                <a:gd name="T17" fmla="*/ 45 h 541"/>
                <a:gd name="T18" fmla="*/ 766 w 814"/>
                <a:gd name="T19" fmla="*/ 45 h 541"/>
                <a:gd name="T20" fmla="*/ 766 w 814"/>
                <a:gd name="T21" fmla="*/ 496 h 541"/>
                <a:gd name="T22" fmla="*/ 739 w 814"/>
                <a:gd name="T23" fmla="*/ 496 h 541"/>
                <a:gd name="T24" fmla="*/ 739 w 814"/>
                <a:gd name="T25" fmla="*/ 541 h 541"/>
                <a:gd name="T26" fmla="*/ 789 w 814"/>
                <a:gd name="T27" fmla="*/ 541 h 541"/>
                <a:gd name="T28" fmla="*/ 814 w 814"/>
                <a:gd name="T29" fmla="*/ 517 h 541"/>
                <a:gd name="T30" fmla="*/ 814 w 814"/>
                <a:gd name="T31" fmla="*/ 24 h 541"/>
                <a:gd name="T32" fmla="*/ 789 w 814"/>
                <a:gd name="T33" fmla="*/ 0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4" h="541">
                  <a:moveTo>
                    <a:pt x="789" y="0"/>
                  </a:moveTo>
                  <a:lnTo>
                    <a:pt x="25" y="0"/>
                  </a:lnTo>
                  <a:cubicBezTo>
                    <a:pt x="11" y="0"/>
                    <a:pt x="0" y="10"/>
                    <a:pt x="0" y="24"/>
                  </a:cubicBezTo>
                  <a:lnTo>
                    <a:pt x="0" y="517"/>
                  </a:lnTo>
                  <a:cubicBezTo>
                    <a:pt x="0" y="530"/>
                    <a:pt x="11" y="541"/>
                    <a:pt x="25" y="541"/>
                  </a:cubicBezTo>
                  <a:lnTo>
                    <a:pt x="533" y="541"/>
                  </a:lnTo>
                  <a:lnTo>
                    <a:pt x="533" y="495"/>
                  </a:lnTo>
                  <a:lnTo>
                    <a:pt x="47" y="495"/>
                  </a:lnTo>
                  <a:lnTo>
                    <a:pt x="47" y="45"/>
                  </a:lnTo>
                  <a:lnTo>
                    <a:pt x="766" y="45"/>
                  </a:lnTo>
                  <a:lnTo>
                    <a:pt x="766" y="496"/>
                  </a:lnTo>
                  <a:lnTo>
                    <a:pt x="739" y="496"/>
                  </a:lnTo>
                  <a:lnTo>
                    <a:pt x="739" y="541"/>
                  </a:lnTo>
                  <a:lnTo>
                    <a:pt x="789" y="541"/>
                  </a:lnTo>
                  <a:cubicBezTo>
                    <a:pt x="803" y="541"/>
                    <a:pt x="814" y="530"/>
                    <a:pt x="814" y="517"/>
                  </a:cubicBezTo>
                  <a:lnTo>
                    <a:pt x="814" y="24"/>
                  </a:lnTo>
                  <a:cubicBezTo>
                    <a:pt x="814" y="10"/>
                    <a:pt x="803" y="0"/>
                    <a:pt x="789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+mj-lt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153" name="Freeform 99"/>
            <p:cNvSpPr>
              <a:spLocks/>
            </p:cNvSpPr>
            <p:nvPr/>
          </p:nvSpPr>
          <p:spPr bwMode="auto">
            <a:xfrm>
              <a:off x="5880101" y="4899025"/>
              <a:ext cx="252413" cy="357188"/>
            </a:xfrm>
            <a:custGeom>
              <a:avLst/>
              <a:gdLst>
                <a:gd name="T0" fmla="*/ 318 w 332"/>
                <a:gd name="T1" fmla="*/ 378 h 467"/>
                <a:gd name="T2" fmla="*/ 252 w 332"/>
                <a:gd name="T3" fmla="*/ 378 h 467"/>
                <a:gd name="T4" fmla="*/ 252 w 332"/>
                <a:gd name="T5" fmla="*/ 341 h 467"/>
                <a:gd name="T6" fmla="*/ 238 w 332"/>
                <a:gd name="T7" fmla="*/ 328 h 467"/>
                <a:gd name="T8" fmla="*/ 149 w 332"/>
                <a:gd name="T9" fmla="*/ 328 h 467"/>
                <a:gd name="T10" fmla="*/ 149 w 332"/>
                <a:gd name="T11" fmla="*/ 177 h 467"/>
                <a:gd name="T12" fmla="*/ 177 w 332"/>
                <a:gd name="T13" fmla="*/ 145 h 467"/>
                <a:gd name="T14" fmla="*/ 177 w 332"/>
                <a:gd name="T15" fmla="*/ 44 h 467"/>
                <a:gd name="T16" fmla="*/ 128 w 332"/>
                <a:gd name="T17" fmla="*/ 0 h 467"/>
                <a:gd name="T18" fmla="*/ 122 w 332"/>
                <a:gd name="T19" fmla="*/ 0 h 467"/>
                <a:gd name="T20" fmla="*/ 88 w 332"/>
                <a:gd name="T21" fmla="*/ 34 h 467"/>
                <a:gd name="T22" fmla="*/ 55 w 332"/>
                <a:gd name="T23" fmla="*/ 0 h 467"/>
                <a:gd name="T24" fmla="*/ 47 w 332"/>
                <a:gd name="T25" fmla="*/ 0 h 467"/>
                <a:gd name="T26" fmla="*/ 0 w 332"/>
                <a:gd name="T27" fmla="*/ 45 h 467"/>
                <a:gd name="T28" fmla="*/ 0 w 332"/>
                <a:gd name="T29" fmla="*/ 145 h 467"/>
                <a:gd name="T30" fmla="*/ 27 w 332"/>
                <a:gd name="T31" fmla="*/ 177 h 467"/>
                <a:gd name="T32" fmla="*/ 27 w 332"/>
                <a:gd name="T33" fmla="*/ 314 h 467"/>
                <a:gd name="T34" fmla="*/ 43 w 332"/>
                <a:gd name="T35" fmla="*/ 313 h 467"/>
                <a:gd name="T36" fmla="*/ 161 w 332"/>
                <a:gd name="T37" fmla="*/ 422 h 467"/>
                <a:gd name="T38" fmla="*/ 225 w 332"/>
                <a:gd name="T39" fmla="*/ 404 h 467"/>
                <a:gd name="T40" fmla="*/ 332 w 332"/>
                <a:gd name="T41" fmla="*/ 467 h 467"/>
                <a:gd name="T42" fmla="*/ 332 w 332"/>
                <a:gd name="T43" fmla="*/ 392 h 467"/>
                <a:gd name="T44" fmla="*/ 318 w 332"/>
                <a:gd name="T45" fmla="*/ 378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2" h="467">
                  <a:moveTo>
                    <a:pt x="318" y="378"/>
                  </a:moveTo>
                  <a:lnTo>
                    <a:pt x="252" y="378"/>
                  </a:lnTo>
                  <a:lnTo>
                    <a:pt x="252" y="341"/>
                  </a:lnTo>
                  <a:cubicBezTo>
                    <a:pt x="252" y="334"/>
                    <a:pt x="246" y="328"/>
                    <a:pt x="238" y="328"/>
                  </a:cubicBezTo>
                  <a:lnTo>
                    <a:pt x="149" y="328"/>
                  </a:lnTo>
                  <a:lnTo>
                    <a:pt x="149" y="177"/>
                  </a:lnTo>
                  <a:cubicBezTo>
                    <a:pt x="165" y="174"/>
                    <a:pt x="177" y="161"/>
                    <a:pt x="177" y="145"/>
                  </a:cubicBezTo>
                  <a:lnTo>
                    <a:pt x="177" y="44"/>
                  </a:lnTo>
                  <a:cubicBezTo>
                    <a:pt x="177" y="24"/>
                    <a:pt x="164" y="0"/>
                    <a:pt x="128" y="0"/>
                  </a:cubicBezTo>
                  <a:lnTo>
                    <a:pt x="122" y="0"/>
                  </a:lnTo>
                  <a:lnTo>
                    <a:pt x="88" y="34"/>
                  </a:lnTo>
                  <a:lnTo>
                    <a:pt x="55" y="0"/>
                  </a:lnTo>
                  <a:lnTo>
                    <a:pt x="47" y="0"/>
                  </a:lnTo>
                  <a:cubicBezTo>
                    <a:pt x="16" y="0"/>
                    <a:pt x="0" y="21"/>
                    <a:pt x="0" y="45"/>
                  </a:cubicBezTo>
                  <a:lnTo>
                    <a:pt x="0" y="145"/>
                  </a:lnTo>
                  <a:cubicBezTo>
                    <a:pt x="0" y="161"/>
                    <a:pt x="11" y="174"/>
                    <a:pt x="27" y="177"/>
                  </a:cubicBezTo>
                  <a:lnTo>
                    <a:pt x="27" y="314"/>
                  </a:lnTo>
                  <a:cubicBezTo>
                    <a:pt x="32" y="313"/>
                    <a:pt x="38" y="313"/>
                    <a:pt x="43" y="313"/>
                  </a:cubicBezTo>
                  <a:cubicBezTo>
                    <a:pt x="106" y="313"/>
                    <a:pt x="157" y="361"/>
                    <a:pt x="161" y="422"/>
                  </a:cubicBezTo>
                  <a:cubicBezTo>
                    <a:pt x="180" y="411"/>
                    <a:pt x="202" y="404"/>
                    <a:pt x="225" y="404"/>
                  </a:cubicBezTo>
                  <a:cubicBezTo>
                    <a:pt x="271" y="404"/>
                    <a:pt x="311" y="430"/>
                    <a:pt x="332" y="467"/>
                  </a:cubicBezTo>
                  <a:lnTo>
                    <a:pt x="332" y="392"/>
                  </a:lnTo>
                  <a:cubicBezTo>
                    <a:pt x="332" y="384"/>
                    <a:pt x="326" y="378"/>
                    <a:pt x="318" y="378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+mj-lt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154" name="Freeform 100"/>
            <p:cNvSpPr>
              <a:spLocks/>
            </p:cNvSpPr>
            <p:nvPr/>
          </p:nvSpPr>
          <p:spPr bwMode="auto">
            <a:xfrm>
              <a:off x="5680076" y="5149850"/>
              <a:ext cx="188913" cy="71438"/>
            </a:xfrm>
            <a:custGeom>
              <a:avLst/>
              <a:gdLst>
                <a:gd name="T0" fmla="*/ 60 w 248"/>
                <a:gd name="T1" fmla="*/ 94 h 94"/>
                <a:gd name="T2" fmla="*/ 124 w 248"/>
                <a:gd name="T3" fmla="*/ 76 h 94"/>
                <a:gd name="T4" fmla="*/ 188 w 248"/>
                <a:gd name="T5" fmla="*/ 94 h 94"/>
                <a:gd name="T6" fmla="*/ 248 w 248"/>
                <a:gd name="T7" fmla="*/ 0 h 94"/>
                <a:gd name="T8" fmla="*/ 0 w 248"/>
                <a:gd name="T9" fmla="*/ 0 h 94"/>
                <a:gd name="T10" fmla="*/ 60 w 248"/>
                <a:gd name="T11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8" h="94">
                  <a:moveTo>
                    <a:pt x="60" y="94"/>
                  </a:moveTo>
                  <a:cubicBezTo>
                    <a:pt x="79" y="83"/>
                    <a:pt x="101" y="76"/>
                    <a:pt x="124" y="76"/>
                  </a:cubicBezTo>
                  <a:cubicBezTo>
                    <a:pt x="147" y="76"/>
                    <a:pt x="169" y="83"/>
                    <a:pt x="188" y="94"/>
                  </a:cubicBezTo>
                  <a:cubicBezTo>
                    <a:pt x="191" y="54"/>
                    <a:pt x="214" y="19"/>
                    <a:pt x="248" y="0"/>
                  </a:cubicBezTo>
                  <a:lnTo>
                    <a:pt x="0" y="0"/>
                  </a:lnTo>
                  <a:cubicBezTo>
                    <a:pt x="34" y="19"/>
                    <a:pt x="57" y="54"/>
                    <a:pt x="60" y="9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+mj-lt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155" name="Freeform 101"/>
            <p:cNvSpPr>
              <a:spLocks/>
            </p:cNvSpPr>
            <p:nvPr/>
          </p:nvSpPr>
          <p:spPr bwMode="auto">
            <a:xfrm>
              <a:off x="5421313" y="5149850"/>
              <a:ext cx="171450" cy="98425"/>
            </a:xfrm>
            <a:custGeom>
              <a:avLst/>
              <a:gdLst>
                <a:gd name="T0" fmla="*/ 0 w 224"/>
                <a:gd name="T1" fmla="*/ 64 h 129"/>
                <a:gd name="T2" fmla="*/ 0 w 224"/>
                <a:gd name="T3" fmla="*/ 129 h 129"/>
                <a:gd name="T4" fmla="*/ 100 w 224"/>
                <a:gd name="T5" fmla="*/ 76 h 129"/>
                <a:gd name="T6" fmla="*/ 164 w 224"/>
                <a:gd name="T7" fmla="*/ 94 h 129"/>
                <a:gd name="T8" fmla="*/ 224 w 224"/>
                <a:gd name="T9" fmla="*/ 0 h 129"/>
                <a:gd name="T10" fmla="*/ 81 w 224"/>
                <a:gd name="T11" fmla="*/ 0 h 129"/>
                <a:gd name="T12" fmla="*/ 67 w 224"/>
                <a:gd name="T13" fmla="*/ 13 h 129"/>
                <a:gd name="T14" fmla="*/ 67 w 224"/>
                <a:gd name="T15" fmla="*/ 50 h 129"/>
                <a:gd name="T16" fmla="*/ 14 w 224"/>
                <a:gd name="T17" fmla="*/ 50 h 129"/>
                <a:gd name="T18" fmla="*/ 0 w 224"/>
                <a:gd name="T19" fmla="*/ 6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4" h="129">
                  <a:moveTo>
                    <a:pt x="0" y="64"/>
                  </a:moveTo>
                  <a:lnTo>
                    <a:pt x="0" y="129"/>
                  </a:lnTo>
                  <a:cubicBezTo>
                    <a:pt x="22" y="97"/>
                    <a:pt x="59" y="76"/>
                    <a:pt x="100" y="76"/>
                  </a:cubicBezTo>
                  <a:cubicBezTo>
                    <a:pt x="124" y="76"/>
                    <a:pt x="145" y="83"/>
                    <a:pt x="164" y="94"/>
                  </a:cubicBezTo>
                  <a:cubicBezTo>
                    <a:pt x="167" y="54"/>
                    <a:pt x="190" y="19"/>
                    <a:pt x="224" y="0"/>
                  </a:cubicBezTo>
                  <a:lnTo>
                    <a:pt x="81" y="0"/>
                  </a:lnTo>
                  <a:cubicBezTo>
                    <a:pt x="73" y="0"/>
                    <a:pt x="67" y="6"/>
                    <a:pt x="67" y="13"/>
                  </a:cubicBezTo>
                  <a:lnTo>
                    <a:pt x="67" y="50"/>
                  </a:lnTo>
                  <a:lnTo>
                    <a:pt x="14" y="50"/>
                  </a:lnTo>
                  <a:cubicBezTo>
                    <a:pt x="6" y="50"/>
                    <a:pt x="0" y="56"/>
                    <a:pt x="0" y="6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+mj-lt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156" name="Oval 102"/>
            <p:cNvSpPr>
              <a:spLocks noChangeArrowheads="1"/>
            </p:cNvSpPr>
            <p:nvPr/>
          </p:nvSpPr>
          <p:spPr bwMode="auto">
            <a:xfrm>
              <a:off x="5905501" y="4802188"/>
              <a:ext cx="82550" cy="84138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+mj-lt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157" name="Oval 103"/>
            <p:cNvSpPr>
              <a:spLocks noChangeArrowheads="1"/>
            </p:cNvSpPr>
            <p:nvPr/>
          </p:nvSpPr>
          <p:spPr bwMode="auto">
            <a:xfrm>
              <a:off x="5575301" y="5167313"/>
              <a:ext cx="122238" cy="12065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+mj-lt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158" name="Oval 104"/>
            <p:cNvSpPr>
              <a:spLocks noChangeArrowheads="1"/>
            </p:cNvSpPr>
            <p:nvPr/>
          </p:nvSpPr>
          <p:spPr bwMode="auto">
            <a:xfrm>
              <a:off x="5851526" y="5167313"/>
              <a:ext cx="122238" cy="12065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+mj-lt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159" name="Freeform 105"/>
            <p:cNvSpPr>
              <a:spLocks/>
            </p:cNvSpPr>
            <p:nvPr/>
          </p:nvSpPr>
          <p:spPr bwMode="auto">
            <a:xfrm>
              <a:off x="5567363" y="5308600"/>
              <a:ext cx="138113" cy="123825"/>
            </a:xfrm>
            <a:custGeom>
              <a:avLst/>
              <a:gdLst>
                <a:gd name="T0" fmla="*/ 86 w 181"/>
                <a:gd name="T1" fmla="*/ 162 h 162"/>
                <a:gd name="T2" fmla="*/ 96 w 181"/>
                <a:gd name="T3" fmla="*/ 162 h 162"/>
                <a:gd name="T4" fmla="*/ 181 w 181"/>
                <a:gd name="T5" fmla="*/ 71 h 162"/>
                <a:gd name="T6" fmla="*/ 151 w 181"/>
                <a:gd name="T7" fmla="*/ 6 h 162"/>
                <a:gd name="T8" fmla="*/ 91 w 181"/>
                <a:gd name="T9" fmla="*/ 0 h 162"/>
                <a:gd name="T10" fmla="*/ 30 w 181"/>
                <a:gd name="T11" fmla="*/ 6 h 162"/>
                <a:gd name="T12" fmla="*/ 0 w 181"/>
                <a:gd name="T13" fmla="*/ 71 h 162"/>
                <a:gd name="T14" fmla="*/ 86 w 181"/>
                <a:gd name="T15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1" h="162">
                  <a:moveTo>
                    <a:pt x="86" y="162"/>
                  </a:moveTo>
                  <a:lnTo>
                    <a:pt x="96" y="162"/>
                  </a:lnTo>
                  <a:cubicBezTo>
                    <a:pt x="107" y="119"/>
                    <a:pt x="137" y="88"/>
                    <a:pt x="181" y="71"/>
                  </a:cubicBezTo>
                  <a:cubicBezTo>
                    <a:pt x="165" y="54"/>
                    <a:pt x="154" y="31"/>
                    <a:pt x="151" y="6"/>
                  </a:cubicBezTo>
                  <a:cubicBezTo>
                    <a:pt x="133" y="2"/>
                    <a:pt x="112" y="0"/>
                    <a:pt x="91" y="0"/>
                  </a:cubicBezTo>
                  <a:cubicBezTo>
                    <a:pt x="69" y="0"/>
                    <a:pt x="49" y="2"/>
                    <a:pt x="30" y="6"/>
                  </a:cubicBezTo>
                  <a:cubicBezTo>
                    <a:pt x="27" y="31"/>
                    <a:pt x="16" y="54"/>
                    <a:pt x="0" y="71"/>
                  </a:cubicBezTo>
                  <a:cubicBezTo>
                    <a:pt x="45" y="88"/>
                    <a:pt x="74" y="119"/>
                    <a:pt x="86" y="16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+mj-lt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160" name="Freeform 106"/>
            <p:cNvSpPr>
              <a:spLocks/>
            </p:cNvSpPr>
            <p:nvPr/>
          </p:nvSpPr>
          <p:spPr bwMode="auto">
            <a:xfrm>
              <a:off x="5843588" y="5308600"/>
              <a:ext cx="138113" cy="123825"/>
            </a:xfrm>
            <a:custGeom>
              <a:avLst/>
              <a:gdLst>
                <a:gd name="T0" fmla="*/ 181 w 181"/>
                <a:gd name="T1" fmla="*/ 71 h 162"/>
                <a:gd name="T2" fmla="*/ 151 w 181"/>
                <a:gd name="T3" fmla="*/ 6 h 162"/>
                <a:gd name="T4" fmla="*/ 90 w 181"/>
                <a:gd name="T5" fmla="*/ 0 h 162"/>
                <a:gd name="T6" fmla="*/ 30 w 181"/>
                <a:gd name="T7" fmla="*/ 6 h 162"/>
                <a:gd name="T8" fmla="*/ 0 w 181"/>
                <a:gd name="T9" fmla="*/ 71 h 162"/>
                <a:gd name="T10" fmla="*/ 85 w 181"/>
                <a:gd name="T11" fmla="*/ 162 h 162"/>
                <a:gd name="T12" fmla="*/ 95 w 181"/>
                <a:gd name="T13" fmla="*/ 162 h 162"/>
                <a:gd name="T14" fmla="*/ 181 w 181"/>
                <a:gd name="T15" fmla="*/ 7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1" h="162">
                  <a:moveTo>
                    <a:pt x="181" y="71"/>
                  </a:moveTo>
                  <a:cubicBezTo>
                    <a:pt x="165" y="54"/>
                    <a:pt x="154" y="31"/>
                    <a:pt x="151" y="6"/>
                  </a:cubicBezTo>
                  <a:cubicBezTo>
                    <a:pt x="132" y="2"/>
                    <a:pt x="112" y="0"/>
                    <a:pt x="90" y="0"/>
                  </a:cubicBezTo>
                  <a:cubicBezTo>
                    <a:pt x="69" y="0"/>
                    <a:pt x="48" y="2"/>
                    <a:pt x="30" y="6"/>
                  </a:cubicBezTo>
                  <a:cubicBezTo>
                    <a:pt x="27" y="31"/>
                    <a:pt x="16" y="54"/>
                    <a:pt x="0" y="71"/>
                  </a:cubicBezTo>
                  <a:cubicBezTo>
                    <a:pt x="44" y="88"/>
                    <a:pt x="74" y="119"/>
                    <a:pt x="85" y="162"/>
                  </a:cubicBezTo>
                  <a:lnTo>
                    <a:pt x="95" y="162"/>
                  </a:lnTo>
                  <a:cubicBezTo>
                    <a:pt x="107" y="119"/>
                    <a:pt x="136" y="88"/>
                    <a:pt x="181" y="71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+mj-lt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161" name="Oval 107"/>
            <p:cNvSpPr>
              <a:spLocks noChangeArrowheads="1"/>
            </p:cNvSpPr>
            <p:nvPr/>
          </p:nvSpPr>
          <p:spPr bwMode="auto">
            <a:xfrm>
              <a:off x="5434013" y="5237163"/>
              <a:ext cx="128588" cy="12700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+mj-lt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162" name="Freeform 108"/>
            <p:cNvSpPr>
              <a:spLocks/>
            </p:cNvSpPr>
            <p:nvPr/>
          </p:nvSpPr>
          <p:spPr bwMode="auto">
            <a:xfrm>
              <a:off x="5375276" y="5381625"/>
              <a:ext cx="246063" cy="144463"/>
            </a:xfrm>
            <a:custGeom>
              <a:avLst/>
              <a:gdLst>
                <a:gd name="T0" fmla="*/ 21 w 324"/>
                <a:gd name="T1" fmla="*/ 89 h 191"/>
                <a:gd name="T2" fmla="*/ 0 w 324"/>
                <a:gd name="T3" fmla="*/ 123 h 191"/>
                <a:gd name="T4" fmla="*/ 0 w 324"/>
                <a:gd name="T5" fmla="*/ 191 h 191"/>
                <a:gd name="T6" fmla="*/ 33 w 324"/>
                <a:gd name="T7" fmla="*/ 191 h 191"/>
                <a:gd name="T8" fmla="*/ 33 w 324"/>
                <a:gd name="T9" fmla="*/ 123 h 191"/>
                <a:gd name="T10" fmla="*/ 39 w 324"/>
                <a:gd name="T11" fmla="*/ 118 h 191"/>
                <a:gd name="T12" fmla="*/ 286 w 324"/>
                <a:gd name="T13" fmla="*/ 118 h 191"/>
                <a:gd name="T14" fmla="*/ 291 w 324"/>
                <a:gd name="T15" fmla="*/ 123 h 191"/>
                <a:gd name="T16" fmla="*/ 291 w 324"/>
                <a:gd name="T17" fmla="*/ 191 h 191"/>
                <a:gd name="T18" fmla="*/ 324 w 324"/>
                <a:gd name="T19" fmla="*/ 191 h 191"/>
                <a:gd name="T20" fmla="*/ 324 w 324"/>
                <a:gd name="T21" fmla="*/ 123 h 191"/>
                <a:gd name="T22" fmla="*/ 304 w 324"/>
                <a:gd name="T23" fmla="*/ 89 h 191"/>
                <a:gd name="T24" fmla="*/ 162 w 324"/>
                <a:gd name="T25" fmla="*/ 0 h 191"/>
                <a:gd name="T26" fmla="*/ 21 w 324"/>
                <a:gd name="T27" fmla="*/ 89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4" h="191">
                  <a:moveTo>
                    <a:pt x="21" y="89"/>
                  </a:moveTo>
                  <a:cubicBezTo>
                    <a:pt x="8" y="96"/>
                    <a:pt x="0" y="108"/>
                    <a:pt x="0" y="123"/>
                  </a:cubicBezTo>
                  <a:lnTo>
                    <a:pt x="0" y="191"/>
                  </a:lnTo>
                  <a:lnTo>
                    <a:pt x="33" y="191"/>
                  </a:lnTo>
                  <a:lnTo>
                    <a:pt x="33" y="123"/>
                  </a:lnTo>
                  <a:cubicBezTo>
                    <a:pt x="33" y="120"/>
                    <a:pt x="36" y="118"/>
                    <a:pt x="39" y="118"/>
                  </a:cubicBezTo>
                  <a:lnTo>
                    <a:pt x="286" y="118"/>
                  </a:lnTo>
                  <a:cubicBezTo>
                    <a:pt x="289" y="118"/>
                    <a:pt x="291" y="120"/>
                    <a:pt x="291" y="123"/>
                  </a:cubicBezTo>
                  <a:lnTo>
                    <a:pt x="291" y="191"/>
                  </a:lnTo>
                  <a:lnTo>
                    <a:pt x="324" y="191"/>
                  </a:lnTo>
                  <a:lnTo>
                    <a:pt x="324" y="123"/>
                  </a:lnTo>
                  <a:cubicBezTo>
                    <a:pt x="324" y="111"/>
                    <a:pt x="319" y="98"/>
                    <a:pt x="304" y="89"/>
                  </a:cubicBezTo>
                  <a:cubicBezTo>
                    <a:pt x="294" y="24"/>
                    <a:pt x="235" y="0"/>
                    <a:pt x="162" y="0"/>
                  </a:cubicBezTo>
                  <a:cubicBezTo>
                    <a:pt x="90" y="0"/>
                    <a:pt x="30" y="24"/>
                    <a:pt x="21" y="89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+mj-lt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163" name="Oval 109"/>
            <p:cNvSpPr>
              <a:spLocks noChangeArrowheads="1"/>
            </p:cNvSpPr>
            <p:nvPr/>
          </p:nvSpPr>
          <p:spPr bwMode="auto">
            <a:xfrm>
              <a:off x="5710238" y="5237163"/>
              <a:ext cx="128588" cy="12700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+mj-lt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164" name="Freeform 110"/>
            <p:cNvSpPr>
              <a:spLocks/>
            </p:cNvSpPr>
            <p:nvPr/>
          </p:nvSpPr>
          <p:spPr bwMode="auto">
            <a:xfrm>
              <a:off x="5651501" y="5381625"/>
              <a:ext cx="246063" cy="144463"/>
            </a:xfrm>
            <a:custGeom>
              <a:avLst/>
              <a:gdLst>
                <a:gd name="T0" fmla="*/ 291 w 324"/>
                <a:gd name="T1" fmla="*/ 123 h 191"/>
                <a:gd name="T2" fmla="*/ 291 w 324"/>
                <a:gd name="T3" fmla="*/ 191 h 191"/>
                <a:gd name="T4" fmla="*/ 324 w 324"/>
                <a:gd name="T5" fmla="*/ 191 h 191"/>
                <a:gd name="T6" fmla="*/ 324 w 324"/>
                <a:gd name="T7" fmla="*/ 123 h 191"/>
                <a:gd name="T8" fmla="*/ 304 w 324"/>
                <a:gd name="T9" fmla="*/ 89 h 191"/>
                <a:gd name="T10" fmla="*/ 162 w 324"/>
                <a:gd name="T11" fmla="*/ 0 h 191"/>
                <a:gd name="T12" fmla="*/ 21 w 324"/>
                <a:gd name="T13" fmla="*/ 89 h 191"/>
                <a:gd name="T14" fmla="*/ 0 w 324"/>
                <a:gd name="T15" fmla="*/ 123 h 191"/>
                <a:gd name="T16" fmla="*/ 0 w 324"/>
                <a:gd name="T17" fmla="*/ 191 h 191"/>
                <a:gd name="T18" fmla="*/ 33 w 324"/>
                <a:gd name="T19" fmla="*/ 191 h 191"/>
                <a:gd name="T20" fmla="*/ 33 w 324"/>
                <a:gd name="T21" fmla="*/ 123 h 191"/>
                <a:gd name="T22" fmla="*/ 38 w 324"/>
                <a:gd name="T23" fmla="*/ 118 h 191"/>
                <a:gd name="T24" fmla="*/ 286 w 324"/>
                <a:gd name="T25" fmla="*/ 118 h 191"/>
                <a:gd name="T26" fmla="*/ 291 w 324"/>
                <a:gd name="T27" fmla="*/ 123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4" h="191">
                  <a:moveTo>
                    <a:pt x="291" y="123"/>
                  </a:moveTo>
                  <a:lnTo>
                    <a:pt x="291" y="191"/>
                  </a:lnTo>
                  <a:lnTo>
                    <a:pt x="324" y="191"/>
                  </a:lnTo>
                  <a:lnTo>
                    <a:pt x="324" y="123"/>
                  </a:lnTo>
                  <a:cubicBezTo>
                    <a:pt x="324" y="109"/>
                    <a:pt x="318" y="97"/>
                    <a:pt x="304" y="89"/>
                  </a:cubicBezTo>
                  <a:cubicBezTo>
                    <a:pt x="294" y="24"/>
                    <a:pt x="234" y="0"/>
                    <a:pt x="162" y="0"/>
                  </a:cubicBezTo>
                  <a:cubicBezTo>
                    <a:pt x="90" y="0"/>
                    <a:pt x="30" y="24"/>
                    <a:pt x="21" y="89"/>
                  </a:cubicBezTo>
                  <a:cubicBezTo>
                    <a:pt x="8" y="96"/>
                    <a:pt x="0" y="108"/>
                    <a:pt x="0" y="123"/>
                  </a:cubicBezTo>
                  <a:lnTo>
                    <a:pt x="0" y="191"/>
                  </a:lnTo>
                  <a:lnTo>
                    <a:pt x="33" y="191"/>
                  </a:lnTo>
                  <a:lnTo>
                    <a:pt x="33" y="123"/>
                  </a:lnTo>
                  <a:cubicBezTo>
                    <a:pt x="33" y="120"/>
                    <a:pt x="35" y="118"/>
                    <a:pt x="38" y="118"/>
                  </a:cubicBezTo>
                  <a:lnTo>
                    <a:pt x="286" y="118"/>
                  </a:lnTo>
                  <a:cubicBezTo>
                    <a:pt x="289" y="118"/>
                    <a:pt x="291" y="120"/>
                    <a:pt x="291" y="123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+mj-lt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165" name="Freeform 111"/>
            <p:cNvSpPr>
              <a:spLocks/>
            </p:cNvSpPr>
            <p:nvPr/>
          </p:nvSpPr>
          <p:spPr bwMode="auto">
            <a:xfrm>
              <a:off x="5927726" y="5381625"/>
              <a:ext cx="247650" cy="157163"/>
            </a:xfrm>
            <a:custGeom>
              <a:avLst/>
              <a:gdLst>
                <a:gd name="T0" fmla="*/ 303 w 324"/>
                <a:gd name="T1" fmla="*/ 89 h 206"/>
                <a:gd name="T2" fmla="*/ 162 w 324"/>
                <a:gd name="T3" fmla="*/ 0 h 206"/>
                <a:gd name="T4" fmla="*/ 20 w 324"/>
                <a:gd name="T5" fmla="*/ 89 h 206"/>
                <a:gd name="T6" fmla="*/ 0 w 324"/>
                <a:gd name="T7" fmla="*/ 123 h 206"/>
                <a:gd name="T8" fmla="*/ 0 w 324"/>
                <a:gd name="T9" fmla="*/ 191 h 206"/>
                <a:gd name="T10" fmla="*/ 33 w 324"/>
                <a:gd name="T11" fmla="*/ 191 h 206"/>
                <a:gd name="T12" fmla="*/ 33 w 324"/>
                <a:gd name="T13" fmla="*/ 123 h 206"/>
                <a:gd name="T14" fmla="*/ 38 w 324"/>
                <a:gd name="T15" fmla="*/ 118 h 206"/>
                <a:gd name="T16" fmla="*/ 286 w 324"/>
                <a:gd name="T17" fmla="*/ 118 h 206"/>
                <a:gd name="T18" fmla="*/ 291 w 324"/>
                <a:gd name="T19" fmla="*/ 123 h 206"/>
                <a:gd name="T20" fmla="*/ 291 w 324"/>
                <a:gd name="T21" fmla="*/ 206 h 206"/>
                <a:gd name="T22" fmla="*/ 324 w 324"/>
                <a:gd name="T23" fmla="*/ 206 h 206"/>
                <a:gd name="T24" fmla="*/ 324 w 324"/>
                <a:gd name="T25" fmla="*/ 123 h 206"/>
                <a:gd name="T26" fmla="*/ 303 w 324"/>
                <a:gd name="T27" fmla="*/ 89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4" h="206">
                  <a:moveTo>
                    <a:pt x="303" y="89"/>
                  </a:moveTo>
                  <a:cubicBezTo>
                    <a:pt x="294" y="24"/>
                    <a:pt x="234" y="0"/>
                    <a:pt x="162" y="0"/>
                  </a:cubicBezTo>
                  <a:cubicBezTo>
                    <a:pt x="90" y="0"/>
                    <a:pt x="30" y="24"/>
                    <a:pt x="20" y="89"/>
                  </a:cubicBezTo>
                  <a:cubicBezTo>
                    <a:pt x="8" y="96"/>
                    <a:pt x="0" y="108"/>
                    <a:pt x="0" y="123"/>
                  </a:cubicBezTo>
                  <a:lnTo>
                    <a:pt x="0" y="191"/>
                  </a:lnTo>
                  <a:lnTo>
                    <a:pt x="33" y="191"/>
                  </a:lnTo>
                  <a:lnTo>
                    <a:pt x="33" y="123"/>
                  </a:lnTo>
                  <a:cubicBezTo>
                    <a:pt x="33" y="120"/>
                    <a:pt x="35" y="118"/>
                    <a:pt x="38" y="118"/>
                  </a:cubicBezTo>
                  <a:lnTo>
                    <a:pt x="286" y="118"/>
                  </a:lnTo>
                  <a:cubicBezTo>
                    <a:pt x="289" y="118"/>
                    <a:pt x="291" y="120"/>
                    <a:pt x="291" y="123"/>
                  </a:cubicBezTo>
                  <a:lnTo>
                    <a:pt x="291" y="206"/>
                  </a:lnTo>
                  <a:lnTo>
                    <a:pt x="324" y="206"/>
                  </a:lnTo>
                  <a:lnTo>
                    <a:pt x="324" y="123"/>
                  </a:lnTo>
                  <a:cubicBezTo>
                    <a:pt x="324" y="108"/>
                    <a:pt x="316" y="96"/>
                    <a:pt x="303" y="89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+mj-lt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166" name="Oval 112"/>
            <p:cNvSpPr>
              <a:spLocks noChangeArrowheads="1"/>
            </p:cNvSpPr>
            <p:nvPr/>
          </p:nvSpPr>
          <p:spPr bwMode="auto">
            <a:xfrm>
              <a:off x="5986463" y="5237163"/>
              <a:ext cx="128588" cy="12700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+mj-lt"/>
                <a:ea typeface="Roboto" panose="02000000000000000000" pitchFamily="2" charset="0"/>
                <a:cs typeface="+mn-cs"/>
              </a:endParaRPr>
            </a:p>
          </p:txBody>
        </p:sp>
      </p:grpSp>
      <p:grpSp>
        <p:nvGrpSpPr>
          <p:cNvPr id="9" name="Flexibility2" descr="{&quot;Key&quot;:&quot;POWER_USER_SHAPE_ICON&quot;,&quot;Value&quot;:&quot;POWER_USER_SHAPE_ICON_STYLE_1&quot;}"/>
          <p:cNvGrpSpPr>
            <a:grpSpLocks noChangeAspect="1"/>
          </p:cNvGrpSpPr>
          <p:nvPr/>
        </p:nvGrpSpPr>
        <p:grpSpPr>
          <a:xfrm>
            <a:off x="428596" y="5715016"/>
            <a:ext cx="500066" cy="656762"/>
            <a:chOff x="3778250" y="1666876"/>
            <a:chExt cx="582613" cy="765175"/>
          </a:xfrm>
          <a:solidFill>
            <a:srgbClr val="39639D"/>
          </a:solidFill>
        </p:grpSpPr>
        <p:sp>
          <p:nvSpPr>
            <p:cNvPr id="172" name="Freeform 305"/>
            <p:cNvSpPr>
              <a:spLocks/>
            </p:cNvSpPr>
            <p:nvPr/>
          </p:nvSpPr>
          <p:spPr bwMode="auto">
            <a:xfrm>
              <a:off x="3783013" y="1671638"/>
              <a:ext cx="571500" cy="168275"/>
            </a:xfrm>
            <a:custGeom>
              <a:avLst/>
              <a:gdLst>
                <a:gd name="T0" fmla="*/ 52 w 847"/>
                <a:gd name="T1" fmla="*/ 119 h 250"/>
                <a:gd name="T2" fmla="*/ 1 w 847"/>
                <a:gd name="T3" fmla="*/ 184 h 250"/>
                <a:gd name="T4" fmla="*/ 1 w 847"/>
                <a:gd name="T5" fmla="*/ 184 h 250"/>
                <a:gd name="T6" fmla="*/ 73 w 847"/>
                <a:gd name="T7" fmla="*/ 245 h 250"/>
                <a:gd name="T8" fmla="*/ 803 w 847"/>
                <a:gd name="T9" fmla="*/ 134 h 250"/>
                <a:gd name="T10" fmla="*/ 847 w 847"/>
                <a:gd name="T11" fmla="*/ 66 h 250"/>
                <a:gd name="T12" fmla="*/ 787 w 847"/>
                <a:gd name="T13" fmla="*/ 3 h 250"/>
                <a:gd name="T14" fmla="*/ 787 w 847"/>
                <a:gd name="T15" fmla="*/ 3 h 250"/>
                <a:gd name="T16" fmla="*/ 52 w 847"/>
                <a:gd name="T17" fmla="*/ 119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7" h="250">
                  <a:moveTo>
                    <a:pt x="52" y="119"/>
                  </a:moveTo>
                  <a:cubicBezTo>
                    <a:pt x="21" y="125"/>
                    <a:pt x="0" y="153"/>
                    <a:pt x="1" y="184"/>
                  </a:cubicBezTo>
                  <a:lnTo>
                    <a:pt x="1" y="184"/>
                  </a:lnTo>
                  <a:cubicBezTo>
                    <a:pt x="2" y="221"/>
                    <a:pt x="35" y="250"/>
                    <a:pt x="73" y="245"/>
                  </a:cubicBezTo>
                  <a:cubicBezTo>
                    <a:pt x="220" y="227"/>
                    <a:pt x="671" y="166"/>
                    <a:pt x="803" y="134"/>
                  </a:cubicBezTo>
                  <a:cubicBezTo>
                    <a:pt x="835" y="127"/>
                    <a:pt x="847" y="92"/>
                    <a:pt x="847" y="66"/>
                  </a:cubicBezTo>
                  <a:cubicBezTo>
                    <a:pt x="847" y="33"/>
                    <a:pt x="819" y="0"/>
                    <a:pt x="787" y="3"/>
                  </a:cubicBezTo>
                  <a:lnTo>
                    <a:pt x="787" y="3"/>
                  </a:lnTo>
                  <a:lnTo>
                    <a:pt x="52" y="1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+mj-lt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173" name="Freeform 306"/>
            <p:cNvSpPr>
              <a:spLocks/>
            </p:cNvSpPr>
            <p:nvPr/>
          </p:nvSpPr>
          <p:spPr bwMode="auto">
            <a:xfrm>
              <a:off x="3783013" y="2065338"/>
              <a:ext cx="571500" cy="168275"/>
            </a:xfrm>
            <a:custGeom>
              <a:avLst/>
              <a:gdLst>
                <a:gd name="T0" fmla="*/ 52 w 847"/>
                <a:gd name="T1" fmla="*/ 119 h 250"/>
                <a:gd name="T2" fmla="*/ 1 w 847"/>
                <a:gd name="T3" fmla="*/ 184 h 250"/>
                <a:gd name="T4" fmla="*/ 1 w 847"/>
                <a:gd name="T5" fmla="*/ 184 h 250"/>
                <a:gd name="T6" fmla="*/ 73 w 847"/>
                <a:gd name="T7" fmla="*/ 245 h 250"/>
                <a:gd name="T8" fmla="*/ 803 w 847"/>
                <a:gd name="T9" fmla="*/ 134 h 250"/>
                <a:gd name="T10" fmla="*/ 847 w 847"/>
                <a:gd name="T11" fmla="*/ 66 h 250"/>
                <a:gd name="T12" fmla="*/ 787 w 847"/>
                <a:gd name="T13" fmla="*/ 3 h 250"/>
                <a:gd name="T14" fmla="*/ 787 w 847"/>
                <a:gd name="T15" fmla="*/ 3 h 250"/>
                <a:gd name="T16" fmla="*/ 52 w 847"/>
                <a:gd name="T17" fmla="*/ 119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7" h="250">
                  <a:moveTo>
                    <a:pt x="52" y="119"/>
                  </a:moveTo>
                  <a:cubicBezTo>
                    <a:pt x="21" y="125"/>
                    <a:pt x="0" y="153"/>
                    <a:pt x="1" y="184"/>
                  </a:cubicBezTo>
                  <a:lnTo>
                    <a:pt x="1" y="184"/>
                  </a:lnTo>
                  <a:cubicBezTo>
                    <a:pt x="2" y="221"/>
                    <a:pt x="35" y="250"/>
                    <a:pt x="73" y="245"/>
                  </a:cubicBezTo>
                  <a:cubicBezTo>
                    <a:pt x="220" y="227"/>
                    <a:pt x="671" y="166"/>
                    <a:pt x="803" y="134"/>
                  </a:cubicBezTo>
                  <a:cubicBezTo>
                    <a:pt x="835" y="127"/>
                    <a:pt x="847" y="92"/>
                    <a:pt x="847" y="66"/>
                  </a:cubicBezTo>
                  <a:cubicBezTo>
                    <a:pt x="847" y="33"/>
                    <a:pt x="819" y="0"/>
                    <a:pt x="787" y="3"/>
                  </a:cubicBezTo>
                  <a:lnTo>
                    <a:pt x="787" y="3"/>
                  </a:lnTo>
                  <a:lnTo>
                    <a:pt x="52" y="1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+mj-lt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174" name="Freeform 307"/>
            <p:cNvSpPr>
              <a:spLocks/>
            </p:cNvSpPr>
            <p:nvPr/>
          </p:nvSpPr>
          <p:spPr bwMode="auto">
            <a:xfrm>
              <a:off x="3783013" y="1870076"/>
              <a:ext cx="571500" cy="168275"/>
            </a:xfrm>
            <a:custGeom>
              <a:avLst/>
              <a:gdLst>
                <a:gd name="T0" fmla="*/ 52 w 847"/>
                <a:gd name="T1" fmla="*/ 119 h 250"/>
                <a:gd name="T2" fmla="*/ 1 w 847"/>
                <a:gd name="T3" fmla="*/ 184 h 250"/>
                <a:gd name="T4" fmla="*/ 1 w 847"/>
                <a:gd name="T5" fmla="*/ 184 h 250"/>
                <a:gd name="T6" fmla="*/ 73 w 847"/>
                <a:gd name="T7" fmla="*/ 245 h 250"/>
                <a:gd name="T8" fmla="*/ 803 w 847"/>
                <a:gd name="T9" fmla="*/ 135 h 250"/>
                <a:gd name="T10" fmla="*/ 847 w 847"/>
                <a:gd name="T11" fmla="*/ 66 h 250"/>
                <a:gd name="T12" fmla="*/ 787 w 847"/>
                <a:gd name="T13" fmla="*/ 4 h 250"/>
                <a:gd name="T14" fmla="*/ 787 w 847"/>
                <a:gd name="T15" fmla="*/ 4 h 250"/>
                <a:gd name="T16" fmla="*/ 52 w 847"/>
                <a:gd name="T17" fmla="*/ 119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7" h="250">
                  <a:moveTo>
                    <a:pt x="52" y="119"/>
                  </a:moveTo>
                  <a:cubicBezTo>
                    <a:pt x="21" y="126"/>
                    <a:pt x="0" y="153"/>
                    <a:pt x="1" y="184"/>
                  </a:cubicBezTo>
                  <a:lnTo>
                    <a:pt x="1" y="184"/>
                  </a:lnTo>
                  <a:cubicBezTo>
                    <a:pt x="2" y="222"/>
                    <a:pt x="35" y="250"/>
                    <a:pt x="73" y="245"/>
                  </a:cubicBezTo>
                  <a:cubicBezTo>
                    <a:pt x="220" y="227"/>
                    <a:pt x="671" y="166"/>
                    <a:pt x="803" y="135"/>
                  </a:cubicBezTo>
                  <a:cubicBezTo>
                    <a:pt x="835" y="127"/>
                    <a:pt x="847" y="92"/>
                    <a:pt x="847" y="66"/>
                  </a:cubicBezTo>
                  <a:cubicBezTo>
                    <a:pt x="847" y="34"/>
                    <a:pt x="819" y="0"/>
                    <a:pt x="787" y="4"/>
                  </a:cubicBezTo>
                  <a:lnTo>
                    <a:pt x="787" y="4"/>
                  </a:lnTo>
                  <a:lnTo>
                    <a:pt x="52" y="1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+mj-lt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175" name="Freeform 308"/>
            <p:cNvSpPr>
              <a:spLocks/>
            </p:cNvSpPr>
            <p:nvPr/>
          </p:nvSpPr>
          <p:spPr bwMode="auto">
            <a:xfrm>
              <a:off x="3783013" y="2263776"/>
              <a:ext cx="571500" cy="168275"/>
            </a:xfrm>
            <a:custGeom>
              <a:avLst/>
              <a:gdLst>
                <a:gd name="T0" fmla="*/ 52 w 847"/>
                <a:gd name="T1" fmla="*/ 119 h 250"/>
                <a:gd name="T2" fmla="*/ 1 w 847"/>
                <a:gd name="T3" fmla="*/ 184 h 250"/>
                <a:gd name="T4" fmla="*/ 1 w 847"/>
                <a:gd name="T5" fmla="*/ 184 h 250"/>
                <a:gd name="T6" fmla="*/ 73 w 847"/>
                <a:gd name="T7" fmla="*/ 245 h 250"/>
                <a:gd name="T8" fmla="*/ 803 w 847"/>
                <a:gd name="T9" fmla="*/ 135 h 250"/>
                <a:gd name="T10" fmla="*/ 847 w 847"/>
                <a:gd name="T11" fmla="*/ 66 h 250"/>
                <a:gd name="T12" fmla="*/ 787 w 847"/>
                <a:gd name="T13" fmla="*/ 4 h 250"/>
                <a:gd name="T14" fmla="*/ 787 w 847"/>
                <a:gd name="T15" fmla="*/ 4 h 250"/>
                <a:gd name="T16" fmla="*/ 52 w 847"/>
                <a:gd name="T17" fmla="*/ 119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7" h="250">
                  <a:moveTo>
                    <a:pt x="52" y="119"/>
                  </a:moveTo>
                  <a:cubicBezTo>
                    <a:pt x="21" y="126"/>
                    <a:pt x="0" y="153"/>
                    <a:pt x="1" y="184"/>
                  </a:cubicBezTo>
                  <a:lnTo>
                    <a:pt x="1" y="184"/>
                  </a:lnTo>
                  <a:cubicBezTo>
                    <a:pt x="2" y="222"/>
                    <a:pt x="35" y="250"/>
                    <a:pt x="73" y="245"/>
                  </a:cubicBezTo>
                  <a:cubicBezTo>
                    <a:pt x="220" y="227"/>
                    <a:pt x="671" y="166"/>
                    <a:pt x="803" y="135"/>
                  </a:cubicBezTo>
                  <a:cubicBezTo>
                    <a:pt x="835" y="127"/>
                    <a:pt x="847" y="92"/>
                    <a:pt x="847" y="66"/>
                  </a:cubicBezTo>
                  <a:cubicBezTo>
                    <a:pt x="847" y="34"/>
                    <a:pt x="819" y="0"/>
                    <a:pt x="787" y="4"/>
                  </a:cubicBezTo>
                  <a:lnTo>
                    <a:pt x="787" y="4"/>
                  </a:lnTo>
                  <a:lnTo>
                    <a:pt x="52" y="1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+mj-lt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176" name="Freeform 309"/>
            <p:cNvSpPr>
              <a:spLocks noEditPoints="1"/>
            </p:cNvSpPr>
            <p:nvPr/>
          </p:nvSpPr>
          <p:spPr bwMode="auto">
            <a:xfrm>
              <a:off x="3778250" y="1666876"/>
              <a:ext cx="582613" cy="176213"/>
            </a:xfrm>
            <a:custGeom>
              <a:avLst/>
              <a:gdLst>
                <a:gd name="T0" fmla="*/ 62 w 865"/>
                <a:gd name="T1" fmla="*/ 134 h 261"/>
                <a:gd name="T2" fmla="*/ 18 w 865"/>
                <a:gd name="T3" fmla="*/ 190 h 261"/>
                <a:gd name="T4" fmla="*/ 38 w 865"/>
                <a:gd name="T5" fmla="*/ 231 h 261"/>
                <a:gd name="T6" fmla="*/ 81 w 865"/>
                <a:gd name="T7" fmla="*/ 244 h 261"/>
                <a:gd name="T8" fmla="*/ 810 w 865"/>
                <a:gd name="T9" fmla="*/ 133 h 261"/>
                <a:gd name="T10" fmla="*/ 848 w 865"/>
                <a:gd name="T11" fmla="*/ 73 h 261"/>
                <a:gd name="T12" fmla="*/ 829 w 865"/>
                <a:gd name="T13" fmla="*/ 30 h 261"/>
                <a:gd name="T14" fmla="*/ 797 w 865"/>
                <a:gd name="T15" fmla="*/ 19 h 261"/>
                <a:gd name="T16" fmla="*/ 62 w 865"/>
                <a:gd name="T17" fmla="*/ 134 h 261"/>
                <a:gd name="T18" fmla="*/ 74 w 865"/>
                <a:gd name="T19" fmla="*/ 261 h 261"/>
                <a:gd name="T20" fmla="*/ 27 w 865"/>
                <a:gd name="T21" fmla="*/ 243 h 261"/>
                <a:gd name="T22" fmla="*/ 2 w 865"/>
                <a:gd name="T23" fmla="*/ 191 h 261"/>
                <a:gd name="T24" fmla="*/ 59 w 865"/>
                <a:gd name="T25" fmla="*/ 118 h 261"/>
                <a:gd name="T26" fmla="*/ 60 w 865"/>
                <a:gd name="T27" fmla="*/ 118 h 261"/>
                <a:gd name="T28" fmla="*/ 795 w 865"/>
                <a:gd name="T29" fmla="*/ 2 h 261"/>
                <a:gd name="T30" fmla="*/ 840 w 865"/>
                <a:gd name="T31" fmla="*/ 18 h 261"/>
                <a:gd name="T32" fmla="*/ 864 w 865"/>
                <a:gd name="T33" fmla="*/ 73 h 261"/>
                <a:gd name="T34" fmla="*/ 814 w 865"/>
                <a:gd name="T35" fmla="*/ 150 h 261"/>
                <a:gd name="T36" fmla="*/ 83 w 865"/>
                <a:gd name="T37" fmla="*/ 260 h 261"/>
                <a:gd name="T38" fmla="*/ 74 w 865"/>
                <a:gd name="T39" fmla="*/ 26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5" h="261">
                  <a:moveTo>
                    <a:pt x="62" y="134"/>
                  </a:moveTo>
                  <a:cubicBezTo>
                    <a:pt x="36" y="140"/>
                    <a:pt x="17" y="163"/>
                    <a:pt x="18" y="190"/>
                  </a:cubicBezTo>
                  <a:cubicBezTo>
                    <a:pt x="19" y="206"/>
                    <a:pt x="26" y="221"/>
                    <a:pt x="38" y="231"/>
                  </a:cubicBezTo>
                  <a:cubicBezTo>
                    <a:pt x="50" y="241"/>
                    <a:pt x="65" y="246"/>
                    <a:pt x="81" y="244"/>
                  </a:cubicBezTo>
                  <a:cubicBezTo>
                    <a:pt x="223" y="226"/>
                    <a:pt x="678" y="165"/>
                    <a:pt x="810" y="133"/>
                  </a:cubicBezTo>
                  <a:cubicBezTo>
                    <a:pt x="839" y="126"/>
                    <a:pt x="847" y="92"/>
                    <a:pt x="848" y="73"/>
                  </a:cubicBezTo>
                  <a:cubicBezTo>
                    <a:pt x="848" y="57"/>
                    <a:pt x="841" y="41"/>
                    <a:pt x="829" y="30"/>
                  </a:cubicBezTo>
                  <a:cubicBezTo>
                    <a:pt x="819" y="22"/>
                    <a:pt x="808" y="18"/>
                    <a:pt x="797" y="19"/>
                  </a:cubicBezTo>
                  <a:lnTo>
                    <a:pt x="62" y="134"/>
                  </a:lnTo>
                  <a:close/>
                  <a:moveTo>
                    <a:pt x="74" y="261"/>
                  </a:moveTo>
                  <a:cubicBezTo>
                    <a:pt x="57" y="261"/>
                    <a:pt x="40" y="255"/>
                    <a:pt x="27" y="243"/>
                  </a:cubicBezTo>
                  <a:cubicBezTo>
                    <a:pt x="11" y="230"/>
                    <a:pt x="2" y="211"/>
                    <a:pt x="2" y="191"/>
                  </a:cubicBezTo>
                  <a:cubicBezTo>
                    <a:pt x="0" y="156"/>
                    <a:pt x="25" y="125"/>
                    <a:pt x="59" y="118"/>
                  </a:cubicBezTo>
                  <a:lnTo>
                    <a:pt x="60" y="118"/>
                  </a:lnTo>
                  <a:lnTo>
                    <a:pt x="795" y="2"/>
                  </a:lnTo>
                  <a:cubicBezTo>
                    <a:pt x="811" y="0"/>
                    <a:pt x="827" y="6"/>
                    <a:pt x="840" y="18"/>
                  </a:cubicBezTo>
                  <a:cubicBezTo>
                    <a:pt x="855" y="32"/>
                    <a:pt x="865" y="53"/>
                    <a:pt x="864" y="73"/>
                  </a:cubicBezTo>
                  <a:cubicBezTo>
                    <a:pt x="864" y="105"/>
                    <a:pt x="848" y="141"/>
                    <a:pt x="814" y="150"/>
                  </a:cubicBezTo>
                  <a:cubicBezTo>
                    <a:pt x="681" y="181"/>
                    <a:pt x="225" y="243"/>
                    <a:pt x="83" y="260"/>
                  </a:cubicBezTo>
                  <a:cubicBezTo>
                    <a:pt x="80" y="261"/>
                    <a:pt x="77" y="261"/>
                    <a:pt x="74" y="261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+mj-lt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177" name="Freeform 310"/>
            <p:cNvSpPr>
              <a:spLocks/>
            </p:cNvSpPr>
            <p:nvPr/>
          </p:nvSpPr>
          <p:spPr bwMode="auto">
            <a:xfrm>
              <a:off x="3789363" y="1819276"/>
              <a:ext cx="268288" cy="98425"/>
            </a:xfrm>
            <a:custGeom>
              <a:avLst/>
              <a:gdLst>
                <a:gd name="T0" fmla="*/ 396 w 398"/>
                <a:gd name="T1" fmla="*/ 147 h 147"/>
                <a:gd name="T2" fmla="*/ 0 w 398"/>
                <a:gd name="T3" fmla="*/ 10 h 147"/>
                <a:gd name="T4" fmla="*/ 14 w 398"/>
                <a:gd name="T5" fmla="*/ 0 h 147"/>
                <a:gd name="T6" fmla="*/ 398 w 398"/>
                <a:gd name="T7" fmla="*/ 130 h 147"/>
                <a:gd name="T8" fmla="*/ 396 w 398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8" h="147">
                  <a:moveTo>
                    <a:pt x="396" y="147"/>
                  </a:moveTo>
                  <a:cubicBezTo>
                    <a:pt x="270" y="134"/>
                    <a:pt x="51" y="85"/>
                    <a:pt x="0" y="10"/>
                  </a:cubicBezTo>
                  <a:lnTo>
                    <a:pt x="14" y="0"/>
                  </a:lnTo>
                  <a:cubicBezTo>
                    <a:pt x="59" y="67"/>
                    <a:pt x="266" y="117"/>
                    <a:pt x="398" y="130"/>
                  </a:cubicBezTo>
                  <a:lnTo>
                    <a:pt x="396" y="14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+mj-lt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178" name="Freeform 311"/>
            <p:cNvSpPr>
              <a:spLocks/>
            </p:cNvSpPr>
            <p:nvPr/>
          </p:nvSpPr>
          <p:spPr bwMode="auto">
            <a:xfrm>
              <a:off x="3973513" y="1812926"/>
              <a:ext cx="346075" cy="65088"/>
            </a:xfrm>
            <a:custGeom>
              <a:avLst/>
              <a:gdLst>
                <a:gd name="T0" fmla="*/ 512 w 514"/>
                <a:gd name="T1" fmla="*/ 96 h 96"/>
                <a:gd name="T2" fmla="*/ 10 w 514"/>
                <a:gd name="T3" fmla="*/ 19 h 96"/>
                <a:gd name="T4" fmla="*/ 0 w 514"/>
                <a:gd name="T5" fmla="*/ 16 h 96"/>
                <a:gd name="T6" fmla="*/ 4 w 514"/>
                <a:gd name="T7" fmla="*/ 0 h 96"/>
                <a:gd name="T8" fmla="*/ 14 w 514"/>
                <a:gd name="T9" fmla="*/ 3 h 96"/>
                <a:gd name="T10" fmla="*/ 514 w 514"/>
                <a:gd name="T11" fmla="*/ 79 h 96"/>
                <a:gd name="T12" fmla="*/ 512 w 514"/>
                <a:gd name="T13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4" h="96">
                  <a:moveTo>
                    <a:pt x="512" y="96"/>
                  </a:moveTo>
                  <a:cubicBezTo>
                    <a:pt x="230" y="73"/>
                    <a:pt x="93" y="39"/>
                    <a:pt x="10" y="19"/>
                  </a:cubicBezTo>
                  <a:lnTo>
                    <a:pt x="0" y="16"/>
                  </a:lnTo>
                  <a:lnTo>
                    <a:pt x="4" y="0"/>
                  </a:lnTo>
                  <a:lnTo>
                    <a:pt x="14" y="3"/>
                  </a:lnTo>
                  <a:cubicBezTo>
                    <a:pt x="96" y="23"/>
                    <a:pt x="233" y="57"/>
                    <a:pt x="514" y="79"/>
                  </a:cubicBezTo>
                  <a:lnTo>
                    <a:pt x="512" y="9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+mj-lt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179" name="Freeform 312"/>
            <p:cNvSpPr>
              <a:spLocks noEditPoints="1"/>
            </p:cNvSpPr>
            <p:nvPr/>
          </p:nvSpPr>
          <p:spPr bwMode="auto">
            <a:xfrm>
              <a:off x="3778250" y="2060576"/>
              <a:ext cx="582613" cy="176213"/>
            </a:xfrm>
            <a:custGeom>
              <a:avLst/>
              <a:gdLst>
                <a:gd name="T0" fmla="*/ 62 w 865"/>
                <a:gd name="T1" fmla="*/ 134 h 261"/>
                <a:gd name="T2" fmla="*/ 18 w 865"/>
                <a:gd name="T3" fmla="*/ 190 h 261"/>
                <a:gd name="T4" fmla="*/ 38 w 865"/>
                <a:gd name="T5" fmla="*/ 231 h 261"/>
                <a:gd name="T6" fmla="*/ 81 w 865"/>
                <a:gd name="T7" fmla="*/ 244 h 261"/>
                <a:gd name="T8" fmla="*/ 810 w 865"/>
                <a:gd name="T9" fmla="*/ 133 h 261"/>
                <a:gd name="T10" fmla="*/ 848 w 865"/>
                <a:gd name="T11" fmla="*/ 73 h 261"/>
                <a:gd name="T12" fmla="*/ 829 w 865"/>
                <a:gd name="T13" fmla="*/ 30 h 261"/>
                <a:gd name="T14" fmla="*/ 797 w 865"/>
                <a:gd name="T15" fmla="*/ 19 h 261"/>
                <a:gd name="T16" fmla="*/ 62 w 865"/>
                <a:gd name="T17" fmla="*/ 134 h 261"/>
                <a:gd name="T18" fmla="*/ 74 w 865"/>
                <a:gd name="T19" fmla="*/ 261 h 261"/>
                <a:gd name="T20" fmla="*/ 27 w 865"/>
                <a:gd name="T21" fmla="*/ 243 h 261"/>
                <a:gd name="T22" fmla="*/ 2 w 865"/>
                <a:gd name="T23" fmla="*/ 191 h 261"/>
                <a:gd name="T24" fmla="*/ 59 w 865"/>
                <a:gd name="T25" fmla="*/ 118 h 261"/>
                <a:gd name="T26" fmla="*/ 60 w 865"/>
                <a:gd name="T27" fmla="*/ 118 h 261"/>
                <a:gd name="T28" fmla="*/ 795 w 865"/>
                <a:gd name="T29" fmla="*/ 2 h 261"/>
                <a:gd name="T30" fmla="*/ 840 w 865"/>
                <a:gd name="T31" fmla="*/ 18 h 261"/>
                <a:gd name="T32" fmla="*/ 864 w 865"/>
                <a:gd name="T33" fmla="*/ 73 h 261"/>
                <a:gd name="T34" fmla="*/ 814 w 865"/>
                <a:gd name="T35" fmla="*/ 150 h 261"/>
                <a:gd name="T36" fmla="*/ 83 w 865"/>
                <a:gd name="T37" fmla="*/ 260 h 261"/>
                <a:gd name="T38" fmla="*/ 74 w 865"/>
                <a:gd name="T39" fmla="*/ 26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5" h="261">
                  <a:moveTo>
                    <a:pt x="62" y="134"/>
                  </a:moveTo>
                  <a:cubicBezTo>
                    <a:pt x="36" y="140"/>
                    <a:pt x="17" y="163"/>
                    <a:pt x="18" y="190"/>
                  </a:cubicBezTo>
                  <a:cubicBezTo>
                    <a:pt x="19" y="206"/>
                    <a:pt x="26" y="221"/>
                    <a:pt x="38" y="231"/>
                  </a:cubicBezTo>
                  <a:cubicBezTo>
                    <a:pt x="50" y="241"/>
                    <a:pt x="65" y="246"/>
                    <a:pt x="81" y="244"/>
                  </a:cubicBezTo>
                  <a:cubicBezTo>
                    <a:pt x="223" y="226"/>
                    <a:pt x="678" y="165"/>
                    <a:pt x="810" y="133"/>
                  </a:cubicBezTo>
                  <a:cubicBezTo>
                    <a:pt x="839" y="126"/>
                    <a:pt x="847" y="92"/>
                    <a:pt x="848" y="73"/>
                  </a:cubicBezTo>
                  <a:cubicBezTo>
                    <a:pt x="848" y="57"/>
                    <a:pt x="841" y="41"/>
                    <a:pt x="829" y="30"/>
                  </a:cubicBezTo>
                  <a:cubicBezTo>
                    <a:pt x="819" y="22"/>
                    <a:pt x="808" y="18"/>
                    <a:pt x="797" y="19"/>
                  </a:cubicBezTo>
                  <a:lnTo>
                    <a:pt x="62" y="134"/>
                  </a:lnTo>
                  <a:close/>
                  <a:moveTo>
                    <a:pt x="74" y="261"/>
                  </a:moveTo>
                  <a:cubicBezTo>
                    <a:pt x="57" y="261"/>
                    <a:pt x="40" y="255"/>
                    <a:pt x="27" y="243"/>
                  </a:cubicBezTo>
                  <a:cubicBezTo>
                    <a:pt x="11" y="230"/>
                    <a:pt x="2" y="211"/>
                    <a:pt x="2" y="191"/>
                  </a:cubicBezTo>
                  <a:cubicBezTo>
                    <a:pt x="0" y="156"/>
                    <a:pt x="25" y="125"/>
                    <a:pt x="59" y="118"/>
                  </a:cubicBezTo>
                  <a:lnTo>
                    <a:pt x="60" y="118"/>
                  </a:lnTo>
                  <a:lnTo>
                    <a:pt x="795" y="2"/>
                  </a:lnTo>
                  <a:cubicBezTo>
                    <a:pt x="811" y="0"/>
                    <a:pt x="827" y="6"/>
                    <a:pt x="840" y="18"/>
                  </a:cubicBezTo>
                  <a:cubicBezTo>
                    <a:pt x="855" y="32"/>
                    <a:pt x="865" y="53"/>
                    <a:pt x="864" y="73"/>
                  </a:cubicBezTo>
                  <a:cubicBezTo>
                    <a:pt x="864" y="105"/>
                    <a:pt x="848" y="141"/>
                    <a:pt x="814" y="150"/>
                  </a:cubicBezTo>
                  <a:cubicBezTo>
                    <a:pt x="681" y="181"/>
                    <a:pt x="225" y="243"/>
                    <a:pt x="83" y="260"/>
                  </a:cubicBezTo>
                  <a:cubicBezTo>
                    <a:pt x="80" y="261"/>
                    <a:pt x="77" y="261"/>
                    <a:pt x="74" y="261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+mj-lt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180" name="Freeform 313"/>
            <p:cNvSpPr>
              <a:spLocks/>
            </p:cNvSpPr>
            <p:nvPr/>
          </p:nvSpPr>
          <p:spPr bwMode="auto">
            <a:xfrm>
              <a:off x="3789363" y="2212976"/>
              <a:ext cx="268288" cy="98425"/>
            </a:xfrm>
            <a:custGeom>
              <a:avLst/>
              <a:gdLst>
                <a:gd name="T0" fmla="*/ 396 w 398"/>
                <a:gd name="T1" fmla="*/ 147 h 147"/>
                <a:gd name="T2" fmla="*/ 0 w 398"/>
                <a:gd name="T3" fmla="*/ 10 h 147"/>
                <a:gd name="T4" fmla="*/ 14 w 398"/>
                <a:gd name="T5" fmla="*/ 0 h 147"/>
                <a:gd name="T6" fmla="*/ 398 w 398"/>
                <a:gd name="T7" fmla="*/ 130 h 147"/>
                <a:gd name="T8" fmla="*/ 396 w 398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8" h="147">
                  <a:moveTo>
                    <a:pt x="396" y="147"/>
                  </a:moveTo>
                  <a:cubicBezTo>
                    <a:pt x="270" y="134"/>
                    <a:pt x="51" y="85"/>
                    <a:pt x="0" y="10"/>
                  </a:cubicBezTo>
                  <a:lnTo>
                    <a:pt x="14" y="0"/>
                  </a:lnTo>
                  <a:cubicBezTo>
                    <a:pt x="59" y="67"/>
                    <a:pt x="266" y="117"/>
                    <a:pt x="398" y="130"/>
                  </a:cubicBezTo>
                  <a:lnTo>
                    <a:pt x="396" y="147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+mj-lt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181" name="Freeform 314"/>
            <p:cNvSpPr>
              <a:spLocks/>
            </p:cNvSpPr>
            <p:nvPr/>
          </p:nvSpPr>
          <p:spPr bwMode="auto">
            <a:xfrm>
              <a:off x="3973513" y="2206626"/>
              <a:ext cx="346075" cy="65088"/>
            </a:xfrm>
            <a:custGeom>
              <a:avLst/>
              <a:gdLst>
                <a:gd name="T0" fmla="*/ 512 w 514"/>
                <a:gd name="T1" fmla="*/ 96 h 96"/>
                <a:gd name="T2" fmla="*/ 10 w 514"/>
                <a:gd name="T3" fmla="*/ 19 h 96"/>
                <a:gd name="T4" fmla="*/ 0 w 514"/>
                <a:gd name="T5" fmla="*/ 16 h 96"/>
                <a:gd name="T6" fmla="*/ 4 w 514"/>
                <a:gd name="T7" fmla="*/ 0 h 96"/>
                <a:gd name="T8" fmla="*/ 14 w 514"/>
                <a:gd name="T9" fmla="*/ 3 h 96"/>
                <a:gd name="T10" fmla="*/ 514 w 514"/>
                <a:gd name="T11" fmla="*/ 79 h 96"/>
                <a:gd name="T12" fmla="*/ 512 w 514"/>
                <a:gd name="T13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4" h="96">
                  <a:moveTo>
                    <a:pt x="512" y="96"/>
                  </a:moveTo>
                  <a:cubicBezTo>
                    <a:pt x="230" y="73"/>
                    <a:pt x="93" y="39"/>
                    <a:pt x="10" y="19"/>
                  </a:cubicBezTo>
                  <a:lnTo>
                    <a:pt x="0" y="16"/>
                  </a:lnTo>
                  <a:lnTo>
                    <a:pt x="4" y="0"/>
                  </a:lnTo>
                  <a:lnTo>
                    <a:pt x="14" y="3"/>
                  </a:lnTo>
                  <a:cubicBezTo>
                    <a:pt x="96" y="23"/>
                    <a:pt x="233" y="57"/>
                    <a:pt x="514" y="79"/>
                  </a:cubicBezTo>
                  <a:lnTo>
                    <a:pt x="512" y="9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+mj-lt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182" name="Freeform 315"/>
            <p:cNvSpPr>
              <a:spLocks noEditPoints="1"/>
            </p:cNvSpPr>
            <p:nvPr/>
          </p:nvSpPr>
          <p:spPr bwMode="auto">
            <a:xfrm>
              <a:off x="3778250" y="1865313"/>
              <a:ext cx="582613" cy="176213"/>
            </a:xfrm>
            <a:custGeom>
              <a:avLst/>
              <a:gdLst>
                <a:gd name="T0" fmla="*/ 62 w 865"/>
                <a:gd name="T1" fmla="*/ 133 h 260"/>
                <a:gd name="T2" fmla="*/ 18 w 865"/>
                <a:gd name="T3" fmla="*/ 190 h 260"/>
                <a:gd name="T4" fmla="*/ 38 w 865"/>
                <a:gd name="T5" fmla="*/ 230 h 260"/>
                <a:gd name="T6" fmla="*/ 81 w 865"/>
                <a:gd name="T7" fmla="*/ 243 h 260"/>
                <a:gd name="T8" fmla="*/ 810 w 865"/>
                <a:gd name="T9" fmla="*/ 133 h 260"/>
                <a:gd name="T10" fmla="*/ 848 w 865"/>
                <a:gd name="T11" fmla="*/ 72 h 260"/>
                <a:gd name="T12" fmla="*/ 829 w 865"/>
                <a:gd name="T13" fmla="*/ 30 h 260"/>
                <a:gd name="T14" fmla="*/ 797 w 865"/>
                <a:gd name="T15" fmla="*/ 18 h 260"/>
                <a:gd name="T16" fmla="*/ 62 w 865"/>
                <a:gd name="T17" fmla="*/ 133 h 260"/>
                <a:gd name="T18" fmla="*/ 74 w 865"/>
                <a:gd name="T19" fmla="*/ 260 h 260"/>
                <a:gd name="T20" fmla="*/ 27 w 865"/>
                <a:gd name="T21" fmla="*/ 243 h 260"/>
                <a:gd name="T22" fmla="*/ 2 w 865"/>
                <a:gd name="T23" fmla="*/ 190 h 260"/>
                <a:gd name="T24" fmla="*/ 59 w 865"/>
                <a:gd name="T25" fmla="*/ 117 h 260"/>
                <a:gd name="T26" fmla="*/ 60 w 865"/>
                <a:gd name="T27" fmla="*/ 117 h 260"/>
                <a:gd name="T28" fmla="*/ 795 w 865"/>
                <a:gd name="T29" fmla="*/ 1 h 260"/>
                <a:gd name="T30" fmla="*/ 840 w 865"/>
                <a:gd name="T31" fmla="*/ 17 h 260"/>
                <a:gd name="T32" fmla="*/ 864 w 865"/>
                <a:gd name="T33" fmla="*/ 72 h 260"/>
                <a:gd name="T34" fmla="*/ 814 w 865"/>
                <a:gd name="T35" fmla="*/ 149 h 260"/>
                <a:gd name="T36" fmla="*/ 83 w 865"/>
                <a:gd name="T37" fmla="*/ 260 h 260"/>
                <a:gd name="T38" fmla="*/ 74 w 865"/>
                <a:gd name="T39" fmla="*/ 26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5" h="260">
                  <a:moveTo>
                    <a:pt x="62" y="133"/>
                  </a:moveTo>
                  <a:cubicBezTo>
                    <a:pt x="36" y="139"/>
                    <a:pt x="17" y="163"/>
                    <a:pt x="18" y="190"/>
                  </a:cubicBezTo>
                  <a:cubicBezTo>
                    <a:pt x="19" y="206"/>
                    <a:pt x="26" y="220"/>
                    <a:pt x="38" y="230"/>
                  </a:cubicBezTo>
                  <a:cubicBezTo>
                    <a:pt x="50" y="240"/>
                    <a:pt x="65" y="245"/>
                    <a:pt x="81" y="243"/>
                  </a:cubicBezTo>
                  <a:cubicBezTo>
                    <a:pt x="223" y="225"/>
                    <a:pt x="678" y="164"/>
                    <a:pt x="810" y="133"/>
                  </a:cubicBezTo>
                  <a:cubicBezTo>
                    <a:pt x="839" y="126"/>
                    <a:pt x="847" y="91"/>
                    <a:pt x="848" y="72"/>
                  </a:cubicBezTo>
                  <a:cubicBezTo>
                    <a:pt x="848" y="57"/>
                    <a:pt x="841" y="40"/>
                    <a:pt x="829" y="30"/>
                  </a:cubicBezTo>
                  <a:cubicBezTo>
                    <a:pt x="819" y="21"/>
                    <a:pt x="808" y="17"/>
                    <a:pt x="797" y="18"/>
                  </a:cubicBezTo>
                  <a:lnTo>
                    <a:pt x="62" y="133"/>
                  </a:lnTo>
                  <a:close/>
                  <a:moveTo>
                    <a:pt x="74" y="260"/>
                  </a:moveTo>
                  <a:cubicBezTo>
                    <a:pt x="57" y="260"/>
                    <a:pt x="40" y="254"/>
                    <a:pt x="27" y="243"/>
                  </a:cubicBezTo>
                  <a:cubicBezTo>
                    <a:pt x="11" y="230"/>
                    <a:pt x="2" y="211"/>
                    <a:pt x="2" y="190"/>
                  </a:cubicBezTo>
                  <a:cubicBezTo>
                    <a:pt x="0" y="155"/>
                    <a:pt x="25" y="124"/>
                    <a:pt x="59" y="117"/>
                  </a:cubicBezTo>
                  <a:lnTo>
                    <a:pt x="60" y="117"/>
                  </a:lnTo>
                  <a:lnTo>
                    <a:pt x="795" y="1"/>
                  </a:lnTo>
                  <a:cubicBezTo>
                    <a:pt x="811" y="0"/>
                    <a:pt x="827" y="5"/>
                    <a:pt x="840" y="17"/>
                  </a:cubicBezTo>
                  <a:cubicBezTo>
                    <a:pt x="855" y="31"/>
                    <a:pt x="865" y="52"/>
                    <a:pt x="864" y="72"/>
                  </a:cubicBezTo>
                  <a:cubicBezTo>
                    <a:pt x="864" y="105"/>
                    <a:pt x="848" y="141"/>
                    <a:pt x="814" y="149"/>
                  </a:cubicBezTo>
                  <a:cubicBezTo>
                    <a:pt x="681" y="181"/>
                    <a:pt x="225" y="242"/>
                    <a:pt x="83" y="260"/>
                  </a:cubicBezTo>
                  <a:cubicBezTo>
                    <a:pt x="80" y="260"/>
                    <a:pt x="77" y="260"/>
                    <a:pt x="74" y="26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+mj-lt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183" name="Freeform 316"/>
            <p:cNvSpPr>
              <a:spLocks/>
            </p:cNvSpPr>
            <p:nvPr/>
          </p:nvSpPr>
          <p:spPr bwMode="auto">
            <a:xfrm>
              <a:off x="3789363" y="2017713"/>
              <a:ext cx="260350" cy="96838"/>
            </a:xfrm>
            <a:custGeom>
              <a:avLst/>
              <a:gdLst>
                <a:gd name="T0" fmla="*/ 384 w 386"/>
                <a:gd name="T1" fmla="*/ 144 h 144"/>
                <a:gd name="T2" fmla="*/ 0 w 386"/>
                <a:gd name="T3" fmla="*/ 9 h 144"/>
                <a:gd name="T4" fmla="*/ 14 w 386"/>
                <a:gd name="T5" fmla="*/ 0 h 144"/>
                <a:gd name="T6" fmla="*/ 386 w 386"/>
                <a:gd name="T7" fmla="*/ 128 h 144"/>
                <a:gd name="T8" fmla="*/ 384 w 386"/>
                <a:gd name="T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6" h="144">
                  <a:moveTo>
                    <a:pt x="384" y="144"/>
                  </a:moveTo>
                  <a:cubicBezTo>
                    <a:pt x="258" y="131"/>
                    <a:pt x="51" y="85"/>
                    <a:pt x="0" y="9"/>
                  </a:cubicBezTo>
                  <a:lnTo>
                    <a:pt x="14" y="0"/>
                  </a:lnTo>
                  <a:cubicBezTo>
                    <a:pt x="56" y="62"/>
                    <a:pt x="237" y="113"/>
                    <a:pt x="386" y="128"/>
                  </a:cubicBezTo>
                  <a:lnTo>
                    <a:pt x="384" y="1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+mj-lt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184" name="Freeform 317"/>
            <p:cNvSpPr>
              <a:spLocks/>
            </p:cNvSpPr>
            <p:nvPr/>
          </p:nvSpPr>
          <p:spPr bwMode="auto">
            <a:xfrm>
              <a:off x="3973513" y="2011363"/>
              <a:ext cx="344488" cy="61913"/>
            </a:xfrm>
            <a:custGeom>
              <a:avLst/>
              <a:gdLst>
                <a:gd name="T0" fmla="*/ 511 w 512"/>
                <a:gd name="T1" fmla="*/ 91 h 91"/>
                <a:gd name="T2" fmla="*/ 0 w 512"/>
                <a:gd name="T3" fmla="*/ 16 h 91"/>
                <a:gd name="T4" fmla="*/ 4 w 512"/>
                <a:gd name="T5" fmla="*/ 0 h 91"/>
                <a:gd name="T6" fmla="*/ 512 w 512"/>
                <a:gd name="T7" fmla="*/ 75 h 91"/>
                <a:gd name="T8" fmla="*/ 511 w 512"/>
                <a:gd name="T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2" h="91">
                  <a:moveTo>
                    <a:pt x="511" y="91"/>
                  </a:moveTo>
                  <a:cubicBezTo>
                    <a:pt x="209" y="67"/>
                    <a:pt x="73" y="34"/>
                    <a:pt x="0" y="16"/>
                  </a:cubicBezTo>
                  <a:lnTo>
                    <a:pt x="4" y="0"/>
                  </a:lnTo>
                  <a:cubicBezTo>
                    <a:pt x="76" y="17"/>
                    <a:pt x="211" y="51"/>
                    <a:pt x="512" y="75"/>
                  </a:cubicBezTo>
                  <a:lnTo>
                    <a:pt x="511" y="9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+mj-lt"/>
                <a:ea typeface="Roboto" panose="02000000000000000000" pitchFamily="2" charset="0"/>
                <a:cs typeface="+mn-cs"/>
              </a:endParaRPr>
            </a:p>
          </p:txBody>
        </p:sp>
      </p:grpSp>
      <p:grpSp>
        <p:nvGrpSpPr>
          <p:cNvPr id="10" name="Analytics13" descr="{&quot;Key&quot;:&quot;POWER_USER_SHAPE_ICON&quot;,&quot;Value&quot;:&quot;POWER_USER_SHAPE_ICON_STYLE_1&quot;}"/>
          <p:cNvGrpSpPr>
            <a:grpSpLocks noChangeAspect="1"/>
          </p:cNvGrpSpPr>
          <p:nvPr>
            <p:custDataLst>
              <p:tags r:id="rId7"/>
            </p:custDataLst>
          </p:nvPr>
        </p:nvGrpSpPr>
        <p:grpSpPr>
          <a:xfrm>
            <a:off x="4786314" y="5429266"/>
            <a:ext cx="837368" cy="685801"/>
            <a:chOff x="7169151" y="725488"/>
            <a:chExt cx="885825" cy="725488"/>
          </a:xfrm>
          <a:solidFill>
            <a:srgbClr val="39639D"/>
          </a:solidFill>
        </p:grpSpPr>
        <p:sp>
          <p:nvSpPr>
            <p:cNvPr id="186" name="Freeform 324"/>
            <p:cNvSpPr>
              <a:spLocks noEditPoints="1"/>
            </p:cNvSpPr>
            <p:nvPr/>
          </p:nvSpPr>
          <p:spPr bwMode="auto">
            <a:xfrm>
              <a:off x="7697788" y="901701"/>
              <a:ext cx="127000" cy="128588"/>
            </a:xfrm>
            <a:custGeom>
              <a:avLst/>
              <a:gdLst>
                <a:gd name="T0" fmla="*/ 41 w 82"/>
                <a:gd name="T1" fmla="*/ 29 h 82"/>
                <a:gd name="T2" fmla="*/ 29 w 82"/>
                <a:gd name="T3" fmla="*/ 41 h 82"/>
                <a:gd name="T4" fmla="*/ 41 w 82"/>
                <a:gd name="T5" fmla="*/ 53 h 82"/>
                <a:gd name="T6" fmla="*/ 53 w 82"/>
                <a:gd name="T7" fmla="*/ 41 h 82"/>
                <a:gd name="T8" fmla="*/ 41 w 82"/>
                <a:gd name="T9" fmla="*/ 29 h 82"/>
                <a:gd name="T10" fmla="*/ 41 w 82"/>
                <a:gd name="T11" fmla="*/ 82 h 82"/>
                <a:gd name="T12" fmla="*/ 0 w 82"/>
                <a:gd name="T13" fmla="*/ 41 h 82"/>
                <a:gd name="T14" fmla="*/ 41 w 82"/>
                <a:gd name="T15" fmla="*/ 0 h 82"/>
                <a:gd name="T16" fmla="*/ 82 w 82"/>
                <a:gd name="T17" fmla="*/ 41 h 82"/>
                <a:gd name="T18" fmla="*/ 41 w 82"/>
                <a:gd name="T1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82">
                  <a:moveTo>
                    <a:pt x="41" y="29"/>
                  </a:moveTo>
                  <a:cubicBezTo>
                    <a:pt x="34" y="29"/>
                    <a:pt x="29" y="35"/>
                    <a:pt x="29" y="41"/>
                  </a:cubicBezTo>
                  <a:cubicBezTo>
                    <a:pt x="29" y="48"/>
                    <a:pt x="34" y="53"/>
                    <a:pt x="41" y="53"/>
                  </a:cubicBezTo>
                  <a:cubicBezTo>
                    <a:pt x="48" y="53"/>
                    <a:pt x="53" y="48"/>
                    <a:pt x="53" y="41"/>
                  </a:cubicBezTo>
                  <a:cubicBezTo>
                    <a:pt x="53" y="35"/>
                    <a:pt x="48" y="29"/>
                    <a:pt x="41" y="29"/>
                  </a:cubicBezTo>
                  <a:close/>
                  <a:moveTo>
                    <a:pt x="41" y="82"/>
                  </a:moveTo>
                  <a:cubicBezTo>
                    <a:pt x="19" y="82"/>
                    <a:pt x="0" y="64"/>
                    <a:pt x="0" y="41"/>
                  </a:cubicBezTo>
                  <a:cubicBezTo>
                    <a:pt x="0" y="19"/>
                    <a:pt x="19" y="0"/>
                    <a:pt x="41" y="0"/>
                  </a:cubicBezTo>
                  <a:cubicBezTo>
                    <a:pt x="64" y="0"/>
                    <a:pt x="82" y="19"/>
                    <a:pt x="82" y="41"/>
                  </a:cubicBezTo>
                  <a:cubicBezTo>
                    <a:pt x="82" y="64"/>
                    <a:pt x="64" y="82"/>
                    <a:pt x="41" y="8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+mj-lt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187" name="Freeform 325"/>
            <p:cNvSpPr>
              <a:spLocks/>
            </p:cNvSpPr>
            <p:nvPr/>
          </p:nvSpPr>
          <p:spPr bwMode="auto">
            <a:xfrm>
              <a:off x="7953376" y="725488"/>
              <a:ext cx="101600" cy="98425"/>
            </a:xfrm>
            <a:custGeom>
              <a:avLst/>
              <a:gdLst>
                <a:gd name="T0" fmla="*/ 55 w 65"/>
                <a:gd name="T1" fmla="*/ 57 h 63"/>
                <a:gd name="T2" fmla="*/ 64 w 65"/>
                <a:gd name="T3" fmla="*/ 6 h 63"/>
                <a:gd name="T4" fmla="*/ 58 w 65"/>
                <a:gd name="T5" fmla="*/ 0 h 63"/>
                <a:gd name="T6" fmla="*/ 7 w 65"/>
                <a:gd name="T7" fmla="*/ 1 h 63"/>
                <a:gd name="T8" fmla="*/ 3 w 65"/>
                <a:gd name="T9" fmla="*/ 10 h 63"/>
                <a:gd name="T10" fmla="*/ 45 w 65"/>
                <a:gd name="T11" fmla="*/ 60 h 63"/>
                <a:gd name="T12" fmla="*/ 55 w 65"/>
                <a:gd name="T13" fmla="*/ 5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63">
                  <a:moveTo>
                    <a:pt x="55" y="57"/>
                  </a:moveTo>
                  <a:lnTo>
                    <a:pt x="64" y="6"/>
                  </a:lnTo>
                  <a:cubicBezTo>
                    <a:pt x="65" y="3"/>
                    <a:pt x="62" y="0"/>
                    <a:pt x="58" y="0"/>
                  </a:cubicBezTo>
                  <a:lnTo>
                    <a:pt x="7" y="1"/>
                  </a:lnTo>
                  <a:cubicBezTo>
                    <a:pt x="2" y="1"/>
                    <a:pt x="0" y="6"/>
                    <a:pt x="3" y="10"/>
                  </a:cubicBezTo>
                  <a:lnTo>
                    <a:pt x="45" y="60"/>
                  </a:lnTo>
                  <a:cubicBezTo>
                    <a:pt x="48" y="63"/>
                    <a:pt x="54" y="62"/>
                    <a:pt x="55" y="5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+mj-lt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188" name="Freeform 326"/>
            <p:cNvSpPr>
              <a:spLocks/>
            </p:cNvSpPr>
            <p:nvPr/>
          </p:nvSpPr>
          <p:spPr bwMode="auto">
            <a:xfrm>
              <a:off x="7778751" y="738188"/>
              <a:ext cx="255588" cy="219075"/>
            </a:xfrm>
            <a:custGeom>
              <a:avLst/>
              <a:gdLst>
                <a:gd name="T0" fmla="*/ 18 w 161"/>
                <a:gd name="T1" fmla="*/ 138 h 138"/>
                <a:gd name="T2" fmla="*/ 0 w 161"/>
                <a:gd name="T3" fmla="*/ 116 h 138"/>
                <a:gd name="T4" fmla="*/ 143 w 161"/>
                <a:gd name="T5" fmla="*/ 0 h 138"/>
                <a:gd name="T6" fmla="*/ 161 w 161"/>
                <a:gd name="T7" fmla="*/ 22 h 138"/>
                <a:gd name="T8" fmla="*/ 18 w 161"/>
                <a:gd name="T9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138">
                  <a:moveTo>
                    <a:pt x="18" y="138"/>
                  </a:moveTo>
                  <a:lnTo>
                    <a:pt x="0" y="116"/>
                  </a:lnTo>
                  <a:lnTo>
                    <a:pt x="143" y="0"/>
                  </a:lnTo>
                  <a:lnTo>
                    <a:pt x="161" y="22"/>
                  </a:lnTo>
                  <a:lnTo>
                    <a:pt x="18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+mj-lt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189" name="Freeform 327"/>
            <p:cNvSpPr>
              <a:spLocks/>
            </p:cNvSpPr>
            <p:nvPr/>
          </p:nvSpPr>
          <p:spPr bwMode="auto">
            <a:xfrm>
              <a:off x="7477126" y="804863"/>
              <a:ext cx="257175" cy="163513"/>
            </a:xfrm>
            <a:custGeom>
              <a:avLst/>
              <a:gdLst>
                <a:gd name="T0" fmla="*/ 150 w 162"/>
                <a:gd name="T1" fmla="*/ 103 h 103"/>
                <a:gd name="T2" fmla="*/ 0 w 162"/>
                <a:gd name="T3" fmla="*/ 25 h 103"/>
                <a:gd name="T4" fmla="*/ 13 w 162"/>
                <a:gd name="T5" fmla="*/ 0 h 103"/>
                <a:gd name="T6" fmla="*/ 162 w 162"/>
                <a:gd name="T7" fmla="*/ 77 h 103"/>
                <a:gd name="T8" fmla="*/ 150 w 162"/>
                <a:gd name="T9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03">
                  <a:moveTo>
                    <a:pt x="150" y="103"/>
                  </a:moveTo>
                  <a:lnTo>
                    <a:pt x="0" y="25"/>
                  </a:lnTo>
                  <a:lnTo>
                    <a:pt x="13" y="0"/>
                  </a:lnTo>
                  <a:lnTo>
                    <a:pt x="162" y="77"/>
                  </a:lnTo>
                  <a:lnTo>
                    <a:pt x="150" y="10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+mj-lt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190" name="Freeform 328"/>
            <p:cNvSpPr>
              <a:spLocks noEditPoints="1"/>
            </p:cNvSpPr>
            <p:nvPr/>
          </p:nvSpPr>
          <p:spPr bwMode="auto">
            <a:xfrm>
              <a:off x="7386638" y="741363"/>
              <a:ext cx="128588" cy="128588"/>
            </a:xfrm>
            <a:custGeom>
              <a:avLst/>
              <a:gdLst>
                <a:gd name="T0" fmla="*/ 41 w 82"/>
                <a:gd name="T1" fmla="*/ 29 h 82"/>
                <a:gd name="T2" fmla="*/ 29 w 82"/>
                <a:gd name="T3" fmla="*/ 41 h 82"/>
                <a:gd name="T4" fmla="*/ 41 w 82"/>
                <a:gd name="T5" fmla="*/ 53 h 82"/>
                <a:gd name="T6" fmla="*/ 53 w 82"/>
                <a:gd name="T7" fmla="*/ 41 h 82"/>
                <a:gd name="T8" fmla="*/ 41 w 82"/>
                <a:gd name="T9" fmla="*/ 29 h 82"/>
                <a:gd name="T10" fmla="*/ 41 w 82"/>
                <a:gd name="T11" fmla="*/ 82 h 82"/>
                <a:gd name="T12" fmla="*/ 0 w 82"/>
                <a:gd name="T13" fmla="*/ 41 h 82"/>
                <a:gd name="T14" fmla="*/ 41 w 82"/>
                <a:gd name="T15" fmla="*/ 0 h 82"/>
                <a:gd name="T16" fmla="*/ 82 w 82"/>
                <a:gd name="T17" fmla="*/ 41 h 82"/>
                <a:gd name="T18" fmla="*/ 41 w 82"/>
                <a:gd name="T1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82">
                  <a:moveTo>
                    <a:pt x="41" y="29"/>
                  </a:moveTo>
                  <a:cubicBezTo>
                    <a:pt x="34" y="29"/>
                    <a:pt x="29" y="35"/>
                    <a:pt x="29" y="41"/>
                  </a:cubicBezTo>
                  <a:cubicBezTo>
                    <a:pt x="29" y="48"/>
                    <a:pt x="34" y="53"/>
                    <a:pt x="41" y="53"/>
                  </a:cubicBezTo>
                  <a:cubicBezTo>
                    <a:pt x="47" y="53"/>
                    <a:pt x="53" y="48"/>
                    <a:pt x="53" y="41"/>
                  </a:cubicBezTo>
                  <a:cubicBezTo>
                    <a:pt x="53" y="35"/>
                    <a:pt x="47" y="29"/>
                    <a:pt x="41" y="29"/>
                  </a:cubicBezTo>
                  <a:close/>
                  <a:moveTo>
                    <a:pt x="41" y="82"/>
                  </a:moveTo>
                  <a:cubicBezTo>
                    <a:pt x="18" y="82"/>
                    <a:pt x="0" y="64"/>
                    <a:pt x="0" y="41"/>
                  </a:cubicBezTo>
                  <a:cubicBezTo>
                    <a:pt x="0" y="19"/>
                    <a:pt x="18" y="0"/>
                    <a:pt x="41" y="0"/>
                  </a:cubicBezTo>
                  <a:cubicBezTo>
                    <a:pt x="63" y="0"/>
                    <a:pt x="82" y="19"/>
                    <a:pt x="82" y="41"/>
                  </a:cubicBezTo>
                  <a:cubicBezTo>
                    <a:pt x="82" y="64"/>
                    <a:pt x="63" y="82"/>
                    <a:pt x="41" y="8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+mj-lt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191" name="Freeform 329"/>
            <p:cNvSpPr>
              <a:spLocks/>
            </p:cNvSpPr>
            <p:nvPr/>
          </p:nvSpPr>
          <p:spPr bwMode="auto">
            <a:xfrm>
              <a:off x="7259638" y="815976"/>
              <a:ext cx="174625" cy="136525"/>
            </a:xfrm>
            <a:custGeom>
              <a:avLst/>
              <a:gdLst>
                <a:gd name="T0" fmla="*/ 14 w 110"/>
                <a:gd name="T1" fmla="*/ 86 h 86"/>
                <a:gd name="T2" fmla="*/ 0 w 110"/>
                <a:gd name="T3" fmla="*/ 62 h 86"/>
                <a:gd name="T4" fmla="*/ 94 w 110"/>
                <a:gd name="T5" fmla="*/ 0 h 86"/>
                <a:gd name="T6" fmla="*/ 110 w 110"/>
                <a:gd name="T7" fmla="*/ 24 h 86"/>
                <a:gd name="T8" fmla="*/ 14 w 110"/>
                <a:gd name="T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86">
                  <a:moveTo>
                    <a:pt x="14" y="86"/>
                  </a:moveTo>
                  <a:lnTo>
                    <a:pt x="0" y="62"/>
                  </a:lnTo>
                  <a:lnTo>
                    <a:pt x="94" y="0"/>
                  </a:lnTo>
                  <a:lnTo>
                    <a:pt x="110" y="24"/>
                  </a:lnTo>
                  <a:lnTo>
                    <a:pt x="14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+mj-lt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192" name="Freeform 330"/>
            <p:cNvSpPr>
              <a:spLocks noEditPoints="1"/>
            </p:cNvSpPr>
            <p:nvPr/>
          </p:nvSpPr>
          <p:spPr bwMode="auto">
            <a:xfrm>
              <a:off x="7169151" y="893763"/>
              <a:ext cx="127000" cy="127000"/>
            </a:xfrm>
            <a:custGeom>
              <a:avLst/>
              <a:gdLst>
                <a:gd name="T0" fmla="*/ 41 w 82"/>
                <a:gd name="T1" fmla="*/ 28 h 81"/>
                <a:gd name="T2" fmla="*/ 29 w 82"/>
                <a:gd name="T3" fmla="*/ 40 h 81"/>
                <a:gd name="T4" fmla="*/ 41 w 82"/>
                <a:gd name="T5" fmla="*/ 52 h 81"/>
                <a:gd name="T6" fmla="*/ 53 w 82"/>
                <a:gd name="T7" fmla="*/ 40 h 81"/>
                <a:gd name="T8" fmla="*/ 41 w 82"/>
                <a:gd name="T9" fmla="*/ 28 h 81"/>
                <a:gd name="T10" fmla="*/ 41 w 82"/>
                <a:gd name="T11" fmla="*/ 81 h 81"/>
                <a:gd name="T12" fmla="*/ 0 w 82"/>
                <a:gd name="T13" fmla="*/ 40 h 81"/>
                <a:gd name="T14" fmla="*/ 41 w 82"/>
                <a:gd name="T15" fmla="*/ 0 h 81"/>
                <a:gd name="T16" fmla="*/ 82 w 82"/>
                <a:gd name="T17" fmla="*/ 40 h 81"/>
                <a:gd name="T18" fmla="*/ 41 w 82"/>
                <a:gd name="T1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81">
                  <a:moveTo>
                    <a:pt x="41" y="28"/>
                  </a:moveTo>
                  <a:cubicBezTo>
                    <a:pt x="35" y="28"/>
                    <a:pt x="29" y="34"/>
                    <a:pt x="29" y="40"/>
                  </a:cubicBezTo>
                  <a:cubicBezTo>
                    <a:pt x="29" y="47"/>
                    <a:pt x="35" y="52"/>
                    <a:pt x="41" y="52"/>
                  </a:cubicBezTo>
                  <a:cubicBezTo>
                    <a:pt x="48" y="52"/>
                    <a:pt x="53" y="47"/>
                    <a:pt x="53" y="40"/>
                  </a:cubicBezTo>
                  <a:cubicBezTo>
                    <a:pt x="53" y="34"/>
                    <a:pt x="48" y="28"/>
                    <a:pt x="41" y="28"/>
                  </a:cubicBezTo>
                  <a:close/>
                  <a:moveTo>
                    <a:pt x="41" y="81"/>
                  </a:moveTo>
                  <a:cubicBezTo>
                    <a:pt x="19" y="81"/>
                    <a:pt x="0" y="63"/>
                    <a:pt x="0" y="40"/>
                  </a:cubicBezTo>
                  <a:cubicBezTo>
                    <a:pt x="0" y="18"/>
                    <a:pt x="19" y="0"/>
                    <a:pt x="41" y="0"/>
                  </a:cubicBezTo>
                  <a:cubicBezTo>
                    <a:pt x="64" y="0"/>
                    <a:pt x="82" y="18"/>
                    <a:pt x="82" y="40"/>
                  </a:cubicBezTo>
                  <a:cubicBezTo>
                    <a:pt x="82" y="63"/>
                    <a:pt x="64" y="81"/>
                    <a:pt x="41" y="8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+mj-lt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193" name="Freeform 331"/>
            <p:cNvSpPr>
              <a:spLocks noEditPoints="1"/>
            </p:cNvSpPr>
            <p:nvPr/>
          </p:nvSpPr>
          <p:spPr bwMode="auto">
            <a:xfrm>
              <a:off x="7578726" y="784226"/>
              <a:ext cx="363538" cy="347663"/>
            </a:xfrm>
            <a:custGeom>
              <a:avLst/>
              <a:gdLst>
                <a:gd name="T0" fmla="*/ 117 w 233"/>
                <a:gd name="T1" fmla="*/ 37 h 223"/>
                <a:gd name="T2" fmla="*/ 61 w 233"/>
                <a:gd name="T3" fmla="*/ 60 h 223"/>
                <a:gd name="T4" fmla="*/ 61 w 233"/>
                <a:gd name="T5" fmla="*/ 173 h 223"/>
                <a:gd name="T6" fmla="*/ 173 w 233"/>
                <a:gd name="T7" fmla="*/ 173 h 223"/>
                <a:gd name="T8" fmla="*/ 173 w 233"/>
                <a:gd name="T9" fmla="*/ 60 h 223"/>
                <a:gd name="T10" fmla="*/ 117 w 233"/>
                <a:gd name="T11" fmla="*/ 37 h 223"/>
                <a:gd name="T12" fmla="*/ 117 w 233"/>
                <a:gd name="T13" fmla="*/ 223 h 223"/>
                <a:gd name="T14" fmla="*/ 42 w 233"/>
                <a:gd name="T15" fmla="*/ 192 h 223"/>
                <a:gd name="T16" fmla="*/ 42 w 233"/>
                <a:gd name="T17" fmla="*/ 41 h 223"/>
                <a:gd name="T18" fmla="*/ 192 w 233"/>
                <a:gd name="T19" fmla="*/ 41 h 223"/>
                <a:gd name="T20" fmla="*/ 192 w 233"/>
                <a:gd name="T21" fmla="*/ 192 h 223"/>
                <a:gd name="T22" fmla="*/ 117 w 233"/>
                <a:gd name="T23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3" h="223">
                  <a:moveTo>
                    <a:pt x="117" y="37"/>
                  </a:moveTo>
                  <a:cubicBezTo>
                    <a:pt x="96" y="37"/>
                    <a:pt x="76" y="45"/>
                    <a:pt x="61" y="60"/>
                  </a:cubicBezTo>
                  <a:cubicBezTo>
                    <a:pt x="30" y="91"/>
                    <a:pt x="30" y="142"/>
                    <a:pt x="61" y="173"/>
                  </a:cubicBezTo>
                  <a:cubicBezTo>
                    <a:pt x="92" y="204"/>
                    <a:pt x="142" y="204"/>
                    <a:pt x="173" y="173"/>
                  </a:cubicBezTo>
                  <a:cubicBezTo>
                    <a:pt x="204" y="142"/>
                    <a:pt x="204" y="91"/>
                    <a:pt x="173" y="60"/>
                  </a:cubicBezTo>
                  <a:cubicBezTo>
                    <a:pt x="157" y="45"/>
                    <a:pt x="137" y="37"/>
                    <a:pt x="117" y="37"/>
                  </a:cubicBezTo>
                  <a:close/>
                  <a:moveTo>
                    <a:pt x="117" y="223"/>
                  </a:moveTo>
                  <a:cubicBezTo>
                    <a:pt x="90" y="223"/>
                    <a:pt x="62" y="213"/>
                    <a:pt x="42" y="192"/>
                  </a:cubicBezTo>
                  <a:cubicBezTo>
                    <a:pt x="0" y="150"/>
                    <a:pt x="0" y="83"/>
                    <a:pt x="42" y="41"/>
                  </a:cubicBezTo>
                  <a:cubicBezTo>
                    <a:pt x="83" y="0"/>
                    <a:pt x="150" y="0"/>
                    <a:pt x="192" y="41"/>
                  </a:cubicBezTo>
                  <a:cubicBezTo>
                    <a:pt x="233" y="83"/>
                    <a:pt x="233" y="150"/>
                    <a:pt x="192" y="192"/>
                  </a:cubicBezTo>
                  <a:cubicBezTo>
                    <a:pt x="171" y="213"/>
                    <a:pt x="144" y="223"/>
                    <a:pt x="117" y="22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+mj-lt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194" name="Freeform 332"/>
            <p:cNvSpPr>
              <a:spLocks/>
            </p:cNvSpPr>
            <p:nvPr/>
          </p:nvSpPr>
          <p:spPr bwMode="auto">
            <a:xfrm>
              <a:off x="7840663" y="1046163"/>
              <a:ext cx="196850" cy="196850"/>
            </a:xfrm>
            <a:custGeom>
              <a:avLst/>
              <a:gdLst>
                <a:gd name="T0" fmla="*/ 89 w 126"/>
                <a:gd name="T1" fmla="*/ 118 h 126"/>
                <a:gd name="T2" fmla="*/ 0 w 126"/>
                <a:gd name="T3" fmla="*/ 29 h 126"/>
                <a:gd name="T4" fmla="*/ 29 w 126"/>
                <a:gd name="T5" fmla="*/ 0 h 126"/>
                <a:gd name="T6" fmla="*/ 118 w 126"/>
                <a:gd name="T7" fmla="*/ 89 h 126"/>
                <a:gd name="T8" fmla="*/ 118 w 126"/>
                <a:gd name="T9" fmla="*/ 118 h 126"/>
                <a:gd name="T10" fmla="*/ 118 w 126"/>
                <a:gd name="T11" fmla="*/ 118 h 126"/>
                <a:gd name="T12" fmla="*/ 89 w 126"/>
                <a:gd name="T13" fmla="*/ 11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126">
                  <a:moveTo>
                    <a:pt x="89" y="118"/>
                  </a:moveTo>
                  <a:lnTo>
                    <a:pt x="0" y="29"/>
                  </a:lnTo>
                  <a:lnTo>
                    <a:pt x="29" y="0"/>
                  </a:lnTo>
                  <a:lnTo>
                    <a:pt x="118" y="89"/>
                  </a:lnTo>
                  <a:cubicBezTo>
                    <a:pt x="126" y="97"/>
                    <a:pt x="126" y="110"/>
                    <a:pt x="118" y="118"/>
                  </a:cubicBezTo>
                  <a:lnTo>
                    <a:pt x="118" y="118"/>
                  </a:lnTo>
                  <a:cubicBezTo>
                    <a:pt x="110" y="126"/>
                    <a:pt x="97" y="126"/>
                    <a:pt x="89" y="11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+mj-lt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195" name="Freeform 333"/>
            <p:cNvSpPr>
              <a:spLocks/>
            </p:cNvSpPr>
            <p:nvPr/>
          </p:nvSpPr>
          <p:spPr bwMode="auto">
            <a:xfrm>
              <a:off x="7205663" y="1408113"/>
              <a:ext cx="774700" cy="42863"/>
            </a:xfrm>
            <a:custGeom>
              <a:avLst/>
              <a:gdLst>
                <a:gd name="T0" fmla="*/ 482 w 496"/>
                <a:gd name="T1" fmla="*/ 27 h 27"/>
                <a:gd name="T2" fmla="*/ 13 w 496"/>
                <a:gd name="T3" fmla="*/ 27 h 27"/>
                <a:gd name="T4" fmla="*/ 0 w 496"/>
                <a:gd name="T5" fmla="*/ 13 h 27"/>
                <a:gd name="T6" fmla="*/ 0 w 496"/>
                <a:gd name="T7" fmla="*/ 13 h 27"/>
                <a:gd name="T8" fmla="*/ 13 w 496"/>
                <a:gd name="T9" fmla="*/ 0 h 27"/>
                <a:gd name="T10" fmla="*/ 482 w 496"/>
                <a:gd name="T11" fmla="*/ 0 h 27"/>
                <a:gd name="T12" fmla="*/ 496 w 496"/>
                <a:gd name="T13" fmla="*/ 13 h 27"/>
                <a:gd name="T14" fmla="*/ 496 w 496"/>
                <a:gd name="T15" fmla="*/ 13 h 27"/>
                <a:gd name="T16" fmla="*/ 482 w 496"/>
                <a:gd name="T1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6" h="27">
                  <a:moveTo>
                    <a:pt x="482" y="27"/>
                  </a:moveTo>
                  <a:lnTo>
                    <a:pt x="13" y="27"/>
                  </a:lnTo>
                  <a:cubicBezTo>
                    <a:pt x="6" y="27"/>
                    <a:pt x="0" y="21"/>
                    <a:pt x="0" y="13"/>
                  </a:cubicBezTo>
                  <a:lnTo>
                    <a:pt x="0" y="13"/>
                  </a:lnTo>
                  <a:cubicBezTo>
                    <a:pt x="0" y="6"/>
                    <a:pt x="6" y="0"/>
                    <a:pt x="13" y="0"/>
                  </a:cubicBezTo>
                  <a:lnTo>
                    <a:pt x="482" y="0"/>
                  </a:lnTo>
                  <a:cubicBezTo>
                    <a:pt x="490" y="0"/>
                    <a:pt x="496" y="6"/>
                    <a:pt x="496" y="13"/>
                  </a:cubicBezTo>
                  <a:lnTo>
                    <a:pt x="496" y="13"/>
                  </a:lnTo>
                  <a:cubicBezTo>
                    <a:pt x="496" y="21"/>
                    <a:pt x="490" y="27"/>
                    <a:pt x="482" y="2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+mj-lt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196" name="Freeform 334"/>
            <p:cNvSpPr>
              <a:spLocks/>
            </p:cNvSpPr>
            <p:nvPr/>
          </p:nvSpPr>
          <p:spPr bwMode="auto">
            <a:xfrm>
              <a:off x="7221538" y="1066801"/>
              <a:ext cx="93663" cy="307975"/>
            </a:xfrm>
            <a:custGeom>
              <a:avLst/>
              <a:gdLst>
                <a:gd name="T0" fmla="*/ 48 w 60"/>
                <a:gd name="T1" fmla="*/ 0 h 198"/>
                <a:gd name="T2" fmla="*/ 12 w 60"/>
                <a:gd name="T3" fmla="*/ 0 h 198"/>
                <a:gd name="T4" fmla="*/ 0 w 60"/>
                <a:gd name="T5" fmla="*/ 12 h 198"/>
                <a:gd name="T6" fmla="*/ 0 w 60"/>
                <a:gd name="T7" fmla="*/ 187 h 198"/>
                <a:gd name="T8" fmla="*/ 12 w 60"/>
                <a:gd name="T9" fmla="*/ 198 h 198"/>
                <a:gd name="T10" fmla="*/ 48 w 60"/>
                <a:gd name="T11" fmla="*/ 198 h 198"/>
                <a:gd name="T12" fmla="*/ 60 w 60"/>
                <a:gd name="T13" fmla="*/ 187 h 198"/>
                <a:gd name="T14" fmla="*/ 60 w 60"/>
                <a:gd name="T15" fmla="*/ 12 h 198"/>
                <a:gd name="T16" fmla="*/ 48 w 60"/>
                <a:gd name="T17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198">
                  <a:moveTo>
                    <a:pt x="48" y="0"/>
                  </a:moveTo>
                  <a:lnTo>
                    <a:pt x="12" y="0"/>
                  </a:lnTo>
                  <a:cubicBezTo>
                    <a:pt x="5" y="0"/>
                    <a:pt x="0" y="6"/>
                    <a:pt x="0" y="12"/>
                  </a:cubicBezTo>
                  <a:lnTo>
                    <a:pt x="0" y="187"/>
                  </a:lnTo>
                  <a:cubicBezTo>
                    <a:pt x="0" y="193"/>
                    <a:pt x="5" y="198"/>
                    <a:pt x="12" y="198"/>
                  </a:cubicBezTo>
                  <a:lnTo>
                    <a:pt x="48" y="198"/>
                  </a:lnTo>
                  <a:cubicBezTo>
                    <a:pt x="55" y="198"/>
                    <a:pt x="60" y="193"/>
                    <a:pt x="60" y="187"/>
                  </a:cubicBezTo>
                  <a:lnTo>
                    <a:pt x="60" y="12"/>
                  </a:lnTo>
                  <a:cubicBezTo>
                    <a:pt x="60" y="6"/>
                    <a:pt x="55" y="0"/>
                    <a:pt x="48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+mj-lt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197" name="Freeform 335"/>
            <p:cNvSpPr>
              <a:spLocks/>
            </p:cNvSpPr>
            <p:nvPr/>
          </p:nvSpPr>
          <p:spPr bwMode="auto">
            <a:xfrm>
              <a:off x="7351713" y="1009651"/>
              <a:ext cx="93663" cy="365125"/>
            </a:xfrm>
            <a:custGeom>
              <a:avLst/>
              <a:gdLst>
                <a:gd name="T0" fmla="*/ 48 w 60"/>
                <a:gd name="T1" fmla="*/ 0 h 234"/>
                <a:gd name="T2" fmla="*/ 12 w 60"/>
                <a:gd name="T3" fmla="*/ 0 h 234"/>
                <a:gd name="T4" fmla="*/ 0 w 60"/>
                <a:gd name="T5" fmla="*/ 12 h 234"/>
                <a:gd name="T6" fmla="*/ 0 w 60"/>
                <a:gd name="T7" fmla="*/ 223 h 234"/>
                <a:gd name="T8" fmla="*/ 12 w 60"/>
                <a:gd name="T9" fmla="*/ 234 h 234"/>
                <a:gd name="T10" fmla="*/ 48 w 60"/>
                <a:gd name="T11" fmla="*/ 234 h 234"/>
                <a:gd name="T12" fmla="*/ 60 w 60"/>
                <a:gd name="T13" fmla="*/ 223 h 234"/>
                <a:gd name="T14" fmla="*/ 60 w 60"/>
                <a:gd name="T15" fmla="*/ 12 h 234"/>
                <a:gd name="T16" fmla="*/ 48 w 60"/>
                <a:gd name="T17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234">
                  <a:moveTo>
                    <a:pt x="48" y="0"/>
                  </a:moveTo>
                  <a:lnTo>
                    <a:pt x="12" y="0"/>
                  </a:lnTo>
                  <a:cubicBezTo>
                    <a:pt x="5" y="0"/>
                    <a:pt x="0" y="6"/>
                    <a:pt x="0" y="12"/>
                  </a:cubicBezTo>
                  <a:lnTo>
                    <a:pt x="0" y="223"/>
                  </a:lnTo>
                  <a:cubicBezTo>
                    <a:pt x="0" y="229"/>
                    <a:pt x="5" y="234"/>
                    <a:pt x="12" y="234"/>
                  </a:cubicBezTo>
                  <a:lnTo>
                    <a:pt x="48" y="234"/>
                  </a:lnTo>
                  <a:cubicBezTo>
                    <a:pt x="54" y="234"/>
                    <a:pt x="60" y="229"/>
                    <a:pt x="60" y="223"/>
                  </a:cubicBezTo>
                  <a:lnTo>
                    <a:pt x="60" y="12"/>
                  </a:lnTo>
                  <a:cubicBezTo>
                    <a:pt x="60" y="6"/>
                    <a:pt x="54" y="0"/>
                    <a:pt x="48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+mj-lt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198" name="Freeform 336"/>
            <p:cNvSpPr>
              <a:spLocks/>
            </p:cNvSpPr>
            <p:nvPr/>
          </p:nvSpPr>
          <p:spPr bwMode="auto">
            <a:xfrm>
              <a:off x="7480301" y="1066801"/>
              <a:ext cx="92075" cy="307975"/>
            </a:xfrm>
            <a:custGeom>
              <a:avLst/>
              <a:gdLst>
                <a:gd name="T0" fmla="*/ 48 w 59"/>
                <a:gd name="T1" fmla="*/ 0 h 198"/>
                <a:gd name="T2" fmla="*/ 12 w 59"/>
                <a:gd name="T3" fmla="*/ 0 h 198"/>
                <a:gd name="T4" fmla="*/ 0 w 59"/>
                <a:gd name="T5" fmla="*/ 12 h 198"/>
                <a:gd name="T6" fmla="*/ 0 w 59"/>
                <a:gd name="T7" fmla="*/ 187 h 198"/>
                <a:gd name="T8" fmla="*/ 12 w 59"/>
                <a:gd name="T9" fmla="*/ 198 h 198"/>
                <a:gd name="T10" fmla="*/ 48 w 59"/>
                <a:gd name="T11" fmla="*/ 198 h 198"/>
                <a:gd name="T12" fmla="*/ 59 w 59"/>
                <a:gd name="T13" fmla="*/ 187 h 198"/>
                <a:gd name="T14" fmla="*/ 59 w 59"/>
                <a:gd name="T15" fmla="*/ 12 h 198"/>
                <a:gd name="T16" fmla="*/ 48 w 59"/>
                <a:gd name="T17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98">
                  <a:moveTo>
                    <a:pt x="48" y="0"/>
                  </a:moveTo>
                  <a:lnTo>
                    <a:pt x="12" y="0"/>
                  </a:lnTo>
                  <a:cubicBezTo>
                    <a:pt x="5" y="0"/>
                    <a:pt x="0" y="6"/>
                    <a:pt x="0" y="12"/>
                  </a:cubicBezTo>
                  <a:lnTo>
                    <a:pt x="0" y="187"/>
                  </a:lnTo>
                  <a:cubicBezTo>
                    <a:pt x="0" y="193"/>
                    <a:pt x="5" y="198"/>
                    <a:pt x="12" y="198"/>
                  </a:cubicBezTo>
                  <a:lnTo>
                    <a:pt x="48" y="198"/>
                  </a:lnTo>
                  <a:cubicBezTo>
                    <a:pt x="54" y="198"/>
                    <a:pt x="59" y="193"/>
                    <a:pt x="59" y="187"/>
                  </a:cubicBezTo>
                  <a:lnTo>
                    <a:pt x="59" y="12"/>
                  </a:lnTo>
                  <a:cubicBezTo>
                    <a:pt x="59" y="6"/>
                    <a:pt x="54" y="0"/>
                    <a:pt x="48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+mj-lt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199" name="Freeform 337"/>
            <p:cNvSpPr>
              <a:spLocks/>
            </p:cNvSpPr>
            <p:nvPr/>
          </p:nvSpPr>
          <p:spPr bwMode="auto">
            <a:xfrm>
              <a:off x="7610476" y="1168401"/>
              <a:ext cx="92075" cy="206375"/>
            </a:xfrm>
            <a:custGeom>
              <a:avLst/>
              <a:gdLst>
                <a:gd name="T0" fmla="*/ 48 w 59"/>
                <a:gd name="T1" fmla="*/ 0 h 133"/>
                <a:gd name="T2" fmla="*/ 11 w 59"/>
                <a:gd name="T3" fmla="*/ 0 h 133"/>
                <a:gd name="T4" fmla="*/ 0 w 59"/>
                <a:gd name="T5" fmla="*/ 11 h 133"/>
                <a:gd name="T6" fmla="*/ 0 w 59"/>
                <a:gd name="T7" fmla="*/ 122 h 133"/>
                <a:gd name="T8" fmla="*/ 11 w 59"/>
                <a:gd name="T9" fmla="*/ 133 h 133"/>
                <a:gd name="T10" fmla="*/ 48 w 59"/>
                <a:gd name="T11" fmla="*/ 133 h 133"/>
                <a:gd name="T12" fmla="*/ 59 w 59"/>
                <a:gd name="T13" fmla="*/ 122 h 133"/>
                <a:gd name="T14" fmla="*/ 59 w 59"/>
                <a:gd name="T15" fmla="*/ 11 h 133"/>
                <a:gd name="T16" fmla="*/ 48 w 59"/>
                <a:gd name="T17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33">
                  <a:moveTo>
                    <a:pt x="48" y="0"/>
                  </a:moveTo>
                  <a:lnTo>
                    <a:pt x="11" y="0"/>
                  </a:lnTo>
                  <a:cubicBezTo>
                    <a:pt x="5" y="0"/>
                    <a:pt x="0" y="5"/>
                    <a:pt x="0" y="11"/>
                  </a:cubicBezTo>
                  <a:lnTo>
                    <a:pt x="0" y="122"/>
                  </a:lnTo>
                  <a:cubicBezTo>
                    <a:pt x="0" y="128"/>
                    <a:pt x="5" y="133"/>
                    <a:pt x="11" y="133"/>
                  </a:cubicBezTo>
                  <a:lnTo>
                    <a:pt x="48" y="133"/>
                  </a:lnTo>
                  <a:cubicBezTo>
                    <a:pt x="54" y="133"/>
                    <a:pt x="59" y="128"/>
                    <a:pt x="59" y="122"/>
                  </a:cubicBezTo>
                  <a:lnTo>
                    <a:pt x="59" y="11"/>
                  </a:lnTo>
                  <a:cubicBezTo>
                    <a:pt x="59" y="5"/>
                    <a:pt x="54" y="0"/>
                    <a:pt x="48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+mj-lt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200" name="Freeform 338"/>
            <p:cNvSpPr>
              <a:spLocks/>
            </p:cNvSpPr>
            <p:nvPr/>
          </p:nvSpPr>
          <p:spPr bwMode="auto">
            <a:xfrm>
              <a:off x="7739063" y="1168401"/>
              <a:ext cx="92075" cy="206375"/>
            </a:xfrm>
            <a:custGeom>
              <a:avLst/>
              <a:gdLst>
                <a:gd name="T0" fmla="*/ 48 w 59"/>
                <a:gd name="T1" fmla="*/ 0 h 133"/>
                <a:gd name="T2" fmla="*/ 11 w 59"/>
                <a:gd name="T3" fmla="*/ 0 h 133"/>
                <a:gd name="T4" fmla="*/ 0 w 59"/>
                <a:gd name="T5" fmla="*/ 11 h 133"/>
                <a:gd name="T6" fmla="*/ 0 w 59"/>
                <a:gd name="T7" fmla="*/ 122 h 133"/>
                <a:gd name="T8" fmla="*/ 11 w 59"/>
                <a:gd name="T9" fmla="*/ 133 h 133"/>
                <a:gd name="T10" fmla="*/ 48 w 59"/>
                <a:gd name="T11" fmla="*/ 133 h 133"/>
                <a:gd name="T12" fmla="*/ 59 w 59"/>
                <a:gd name="T13" fmla="*/ 122 h 133"/>
                <a:gd name="T14" fmla="*/ 59 w 59"/>
                <a:gd name="T15" fmla="*/ 11 h 133"/>
                <a:gd name="T16" fmla="*/ 48 w 59"/>
                <a:gd name="T17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33">
                  <a:moveTo>
                    <a:pt x="48" y="0"/>
                  </a:moveTo>
                  <a:lnTo>
                    <a:pt x="11" y="0"/>
                  </a:lnTo>
                  <a:cubicBezTo>
                    <a:pt x="5" y="0"/>
                    <a:pt x="0" y="5"/>
                    <a:pt x="0" y="11"/>
                  </a:cubicBezTo>
                  <a:lnTo>
                    <a:pt x="0" y="122"/>
                  </a:lnTo>
                  <a:cubicBezTo>
                    <a:pt x="0" y="128"/>
                    <a:pt x="5" y="133"/>
                    <a:pt x="11" y="133"/>
                  </a:cubicBezTo>
                  <a:lnTo>
                    <a:pt x="48" y="133"/>
                  </a:lnTo>
                  <a:cubicBezTo>
                    <a:pt x="54" y="133"/>
                    <a:pt x="59" y="128"/>
                    <a:pt x="59" y="122"/>
                  </a:cubicBezTo>
                  <a:lnTo>
                    <a:pt x="59" y="11"/>
                  </a:lnTo>
                  <a:cubicBezTo>
                    <a:pt x="59" y="5"/>
                    <a:pt x="54" y="0"/>
                    <a:pt x="48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+mj-lt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201" name="Freeform 339"/>
            <p:cNvSpPr>
              <a:spLocks/>
            </p:cNvSpPr>
            <p:nvPr/>
          </p:nvSpPr>
          <p:spPr bwMode="auto">
            <a:xfrm>
              <a:off x="7869238" y="1249363"/>
              <a:ext cx="92075" cy="125413"/>
            </a:xfrm>
            <a:custGeom>
              <a:avLst/>
              <a:gdLst>
                <a:gd name="T0" fmla="*/ 48 w 59"/>
                <a:gd name="T1" fmla="*/ 0 h 81"/>
                <a:gd name="T2" fmla="*/ 11 w 59"/>
                <a:gd name="T3" fmla="*/ 0 h 81"/>
                <a:gd name="T4" fmla="*/ 0 w 59"/>
                <a:gd name="T5" fmla="*/ 11 h 81"/>
                <a:gd name="T6" fmla="*/ 0 w 59"/>
                <a:gd name="T7" fmla="*/ 70 h 81"/>
                <a:gd name="T8" fmla="*/ 11 w 59"/>
                <a:gd name="T9" fmla="*/ 81 h 81"/>
                <a:gd name="T10" fmla="*/ 48 w 59"/>
                <a:gd name="T11" fmla="*/ 81 h 81"/>
                <a:gd name="T12" fmla="*/ 59 w 59"/>
                <a:gd name="T13" fmla="*/ 70 h 81"/>
                <a:gd name="T14" fmla="*/ 59 w 59"/>
                <a:gd name="T15" fmla="*/ 11 h 81"/>
                <a:gd name="T16" fmla="*/ 48 w 59"/>
                <a:gd name="T1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81">
                  <a:moveTo>
                    <a:pt x="48" y="0"/>
                  </a:moveTo>
                  <a:lnTo>
                    <a:pt x="11" y="0"/>
                  </a:lnTo>
                  <a:cubicBezTo>
                    <a:pt x="5" y="0"/>
                    <a:pt x="0" y="5"/>
                    <a:pt x="0" y="11"/>
                  </a:cubicBezTo>
                  <a:lnTo>
                    <a:pt x="0" y="70"/>
                  </a:lnTo>
                  <a:cubicBezTo>
                    <a:pt x="0" y="76"/>
                    <a:pt x="5" y="81"/>
                    <a:pt x="11" y="81"/>
                  </a:cubicBezTo>
                  <a:lnTo>
                    <a:pt x="48" y="81"/>
                  </a:lnTo>
                  <a:cubicBezTo>
                    <a:pt x="54" y="81"/>
                    <a:pt x="59" y="76"/>
                    <a:pt x="59" y="70"/>
                  </a:cubicBezTo>
                  <a:lnTo>
                    <a:pt x="59" y="11"/>
                  </a:lnTo>
                  <a:cubicBezTo>
                    <a:pt x="59" y="5"/>
                    <a:pt x="54" y="0"/>
                    <a:pt x="48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+mj-lt"/>
                <a:ea typeface="Roboto" panose="02000000000000000000" pitchFamily="2" charset="0"/>
                <a:cs typeface="+mn-cs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одержимое 15"/>
          <p:cNvSpPr>
            <a:spLocks noGrp="1"/>
          </p:cNvSpPr>
          <p:nvPr>
            <p:ph idx="4294967295"/>
          </p:nvPr>
        </p:nvSpPr>
        <p:spPr>
          <a:xfrm>
            <a:off x="2051050" y="0"/>
            <a:ext cx="7092950" cy="2016125"/>
          </a:xfrm>
          <a:prstGeom prst="roundRect">
            <a:avLst>
              <a:gd name="adj" fmla="val 597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just">
              <a:buNone/>
            </a:pP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Место наставничеству, верности традициям есть в любом деле. Люди, прогрессивно мыслящие, духовно и нравственно сильные, это хорошо понимают и делают всё, чтобы их начинания имели развитие, чтобы на смену им приходили те, кто сохранит и преумножит достигнутое. Эффективная система мотивации для наставников должна быть создана, и это должно быть эффективное современное наставничество, передача опыта, конкретных навыков.</a:t>
            </a:r>
          </a:p>
          <a:p>
            <a:pPr algn="r">
              <a:buNone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В.В.Путин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0" name="TextBox 8"/>
          <p:cNvSpPr txBox="1">
            <a:spLocks noChangeArrowheads="1"/>
          </p:cNvSpPr>
          <p:nvPr/>
        </p:nvSpPr>
        <p:spPr bwMode="auto">
          <a:xfrm>
            <a:off x="3707904" y="3717032"/>
            <a:ext cx="51847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i="1" dirty="0">
                <a:solidFill>
                  <a:srgbClr val="294AC1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204864"/>
            <a:ext cx="1547664" cy="1152128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</p:pic>
      <p:pic>
        <p:nvPicPr>
          <p:cNvPr id="13" name="Picture 2" descr="http://www.viewstorm.com/wp-content/uploads/2015/07/Vladimir-Put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51720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1979712" y="2204864"/>
            <a:ext cx="7056784" cy="1440160"/>
          </a:xfrm>
          <a:prstGeom prst="round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Достижение сквозных результатов  федеральных  проектов «Современная школа», «Успех каждого ребенка», «Молодые профессионалы»:</a:t>
            </a:r>
          </a:p>
          <a:p>
            <a:pPr lvl="0" algn="just"/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Конец 2022 года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-100% внедрение системы наставничества в образовательных организациях в РФ и РТ</a:t>
            </a:r>
            <a:endParaRPr lang="ru-RU" sz="1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1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К концу 2024 года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70%  обучающихся и педагогических работников  вовлечены в различные формы сопровождения и наставничества</a:t>
            </a:r>
          </a:p>
          <a:p>
            <a:pPr algn="ctr"/>
            <a:endParaRPr lang="ru-RU" sz="1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187624" y="3140968"/>
            <a:ext cx="20882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ru-RU" sz="12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sz="12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sz="12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sz="12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sz="12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sz="12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12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95536" y="4725144"/>
            <a:ext cx="8677472" cy="1035496"/>
          </a:xfrm>
          <a:prstGeom prst="round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>
              <a:spcAft>
                <a:spcPts val="0"/>
              </a:spcAft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Aft>
                <a:spcPts val="0"/>
              </a:spcAft>
            </a:pPr>
            <a:endParaRPr lang="ru-RU" sz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Aft>
                <a:spcPts val="0"/>
              </a:spcAft>
            </a:pP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2.1.Муниципальная программа, (проект или план мероприятий «дорожная карта») по осуществлению  поддержки молодых </a:t>
            </a:r>
          </a:p>
          <a:p>
            <a:pPr algn="just" fontAlgn="base">
              <a:spcAft>
                <a:spcPts val="0"/>
              </a:spcAft>
            </a:pP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педагогов и реализации наставничества</a:t>
            </a:r>
          </a:p>
          <a:p>
            <a:pPr algn="just" fontAlgn="base">
              <a:spcAft>
                <a:spcPts val="0"/>
              </a:spcAft>
            </a:pP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2.2.Мониторинг адаптации молодых педагогов в специфике профессиональной деятельности</a:t>
            </a:r>
          </a:p>
          <a:p>
            <a:pPr algn="just" fontAlgn="base">
              <a:spcAft>
                <a:spcPts val="0"/>
              </a:spcAft>
            </a:pP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2.3.Проведение муниципальных конкурсов профессионального мастерства для молодых педагогов</a:t>
            </a:r>
          </a:p>
          <a:p>
            <a:pPr algn="just" fontAlgn="base">
              <a:spcAft>
                <a:spcPts val="0"/>
              </a:spcAft>
            </a:pP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2.4.Участие молодых педагогов в профессиональных сообществах молодых педагогов</a:t>
            </a:r>
          </a:p>
          <a:p>
            <a:pPr algn="just" fontAlgn="base">
              <a:spcAft>
                <a:spcPts val="0"/>
              </a:spcAft>
            </a:pPr>
            <a:endParaRPr lang="ru-RU" sz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Aft>
                <a:spcPts val="0"/>
              </a:spcAft>
            </a:pPr>
            <a:endParaRPr lang="ru-RU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67544" y="3789040"/>
            <a:ext cx="8496944" cy="792088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Региональные показатели мониторинга эффективности ММС, критерий 2 «Система поддержки молодых педагогов и (или) системы наставничества» (приказ МО РТ от 13.05.2022 №454-д «Об утверждении Положения о мониторинге эффективности МС РТ»</a:t>
            </a:r>
            <a:endParaRPr lang="ru-RU" sz="14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5849888"/>
            <a:ext cx="136815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Скругленный прямоугольник 22"/>
          <p:cNvSpPr/>
          <p:nvPr/>
        </p:nvSpPr>
        <p:spPr>
          <a:xfrm>
            <a:off x="395536" y="5949280"/>
            <a:ext cx="6912768" cy="792088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Справочно</a:t>
            </a:r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первым известным наставником был Ментор — воспитатель сына Одиссея. В XII веке в Англии, в университете Оксфорда появились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тьюторы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endParaRPr lang="ru-RU" sz="1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354D9C-35CD-40DF-BBA9-79F7BBA6D581}" type="slidenum">
              <a:rPr lang="ru-RU" altLang="ru-RU" smtClean="0"/>
              <a:pPr>
                <a:defRPr/>
              </a:pPr>
              <a:t>20</a:t>
            </a:fld>
            <a:endParaRPr lang="ru-RU" altLang="ru-RU"/>
          </a:p>
        </p:txBody>
      </p:sp>
      <p:pic>
        <p:nvPicPr>
          <p:cNvPr id="24579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1124744"/>
          <a:ext cx="9144000" cy="5733256"/>
        </p:xfrm>
        <a:graphic>
          <a:graphicData uri="http://schemas.openxmlformats.org/drawingml/2006/table">
            <a:tbl>
              <a:tblPr>
                <a:effectLst>
                  <a:reflection blurRad="6350" stA="52000" endA="300" endPos="35000" dir="5400000" sy="-100000" algn="bl" rotWithShape="0"/>
                </a:effectLst>
              </a:tblPr>
              <a:tblGrid>
                <a:gridCol w="6055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8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2762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Федеральный уровень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696" marR="42696" marT="31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696" marR="42696" marT="31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679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2" action="ppaction://hlinkfile"/>
                        </a:rPr>
                        <a:t>Распоряжение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2" action="ppaction://hlinkfile"/>
                        </a:rPr>
                        <a:t>Минпросвещения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2" action="ppaction://hlinkfile"/>
                        </a:rPr>
                        <a:t> России от 25.12.2019 N Р-145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"Об утверждении методологии (целевой модели) наставничества обучающихся для организаций, осуществляющих образовательную деятельность по общеобразовательным, дополнительным общеобразовательным и программам среднего профессионального образования, в том числе с применением лучших практик обмена опытом между обучающимися»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696" marR="42696" marT="31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2" action="ppaction://hlinkfile"/>
                        </a:rPr>
                        <a:t>Распоряжение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2" action="ppaction://hlinkfile"/>
                        </a:rPr>
                        <a:t>Минпросвещения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2" action="ppaction://hlinkfile"/>
                        </a:rPr>
                        <a:t> России от 25.12.2019 N Р-145 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696" marR="42696" marT="31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52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3"/>
                        </a:rPr>
                        <a:t>Письмо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3"/>
                        </a:rPr>
                        <a:t>Минпросвещения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3"/>
                        </a:rPr>
                        <a:t> России от 23 января 2020г. №МР-42/02 «О направлении целевой модели наставничества и методических рекомендаций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4"/>
                        </a:rPr>
                        <a:t> 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696" marR="42696" marT="31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4"/>
                        </a:rPr>
                        <a:t>https://ipktuva.ru/sites/default/files/doc/Dayguranzaevna/1.pismo_o_celevoy_modeli_nastavnichestva.pdf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696" marR="42696" marT="31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334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                                                                                      Региональный</a:t>
                      </a:r>
                      <a:r>
                        <a:rPr lang="ru-RU" sz="12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уровень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696" marR="42696" marT="31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696" marR="42696" marT="31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977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Приказ МО РТ от 18.03.2022г. №209-д «Об утверждении положения о региональной целевой модели наставничества обучающих  по общеобразовательным, дополнительным общеобразовательным  программам, программам среднего  профессионального  образования, а также  молодых  педагогов  до 35 лет, в том числе со стажем до трех лет» </a:t>
                      </a:r>
                    </a:p>
                  </a:txBody>
                  <a:tcPr marL="42696" marR="42696" marT="31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u="sng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5"/>
                        </a:rPr>
                        <a:t>http://ipktuva.ru/sites/default/files/Mexanizmu/2mexanupr/prikaz_minobra_no165-d_reg.metodsluzhba.pdf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42696" marR="42696" marT="31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61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Приказ МО РТ от 13.05.2022г №454-д «Об утверждении Положения о мониторинге эффективности методической службы Республики Тыва» </a:t>
                      </a:r>
                    </a:p>
                  </a:txBody>
                  <a:tcPr marL="42696" marR="42696" marT="31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u="sng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5"/>
                        </a:rPr>
                        <a:t>http://ipktuva.ru/sites/default/files/Mexanizmu/2mexanupr/prikaz_minobra_no165-d_reg.metodsluzhba.pdf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42696" marR="42696" marT="31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52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Приказ МО РТ от 17.05.2022г №461-д «О порядке формирования регионального реестра лучших педагогических и управленческих практик» </a:t>
                      </a:r>
                    </a:p>
                  </a:txBody>
                  <a:tcPr marL="42696" marR="42696" marT="31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u="sng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5"/>
                        </a:rPr>
                        <a:t>http://ipktuva.ru/sites/default/files/Mexanizmu/2mexanupr/prikaz_minobra_no165-d_reg.metodsluzhba.pdf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42696" marR="42696" marT="31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476672"/>
            <a:ext cx="6480720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Нормативно-правовые документ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5280285" y="2617384"/>
            <a:ext cx="3684203" cy="667600"/>
            <a:chOff x="1337371" y="657937"/>
            <a:chExt cx="7095680" cy="1022576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1360088" y="821481"/>
              <a:ext cx="7072963" cy="859032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Скругленный прямоугольник 4"/>
            <p:cNvSpPr/>
            <p:nvPr/>
          </p:nvSpPr>
          <p:spPr>
            <a:xfrm>
              <a:off x="1337371" y="657937"/>
              <a:ext cx="7095680" cy="9700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Единая нормативная правовая база</a:t>
              </a:r>
              <a:endParaRPr lang="ru-RU" kern="1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Группа 6"/>
          <p:cNvGrpSpPr/>
          <p:nvPr/>
        </p:nvGrpSpPr>
        <p:grpSpPr>
          <a:xfrm>
            <a:off x="5317324" y="4509120"/>
            <a:ext cx="3826676" cy="1296144"/>
            <a:chOff x="3112328" y="3076816"/>
            <a:chExt cx="3826676" cy="1296144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3159092" y="3220832"/>
              <a:ext cx="3672408" cy="1152128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3112328" y="3076816"/>
              <a:ext cx="3826676" cy="9700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kern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kern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fontAlgn="t"/>
              <a:endParaRPr lang="ru-RU" kern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fontAlgn="t"/>
              <a:r>
                <a:rPr lang="ru-RU" kern="1200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Профессионально-общественные объединения</a:t>
              </a:r>
              <a:endPara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2"/>
              </a:endParaRPr>
            </a:p>
            <a:p>
              <a:pPr fontAlgn="t"/>
              <a:r>
                <a:rPr lang="ru-RU" b="1" dirty="0" smtClean="0">
                  <a:latin typeface="Times New Roman" pitchFamily="18" charset="0"/>
                  <a:cs typeface="Times New Roman" pitchFamily="18" charset="0"/>
                  <a:hlinkClick r:id="rId2"/>
                </a:rPr>
                <a:t>Профсоюз наставников</a:t>
              </a:r>
            </a:p>
            <a:p>
              <a:pPr fontAlgn="t"/>
              <a:r>
                <a:rPr lang="ru-RU" b="1" dirty="0" err="1" smtClean="0">
                  <a:latin typeface="Times New Roman" pitchFamily="18" charset="0"/>
                  <a:cs typeface="Times New Roman" pitchFamily="18" charset="0"/>
                  <a:hlinkClick r:id="rId2"/>
                </a:rPr>
                <a:t>наставникироссии.рф</a:t>
              </a:r>
              <a:endParaRPr lang="ru-RU" b="1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2000" dirty="0" smtClean="0"/>
                <a:t/>
              </a:r>
              <a:br>
                <a:rPr lang="ru-RU" sz="2000" dirty="0" smtClean="0"/>
              </a:br>
              <a:endParaRPr lang="ru-RU" sz="2000" kern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kern="1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Группа 9"/>
          <p:cNvGrpSpPr/>
          <p:nvPr/>
        </p:nvGrpSpPr>
        <p:grpSpPr>
          <a:xfrm>
            <a:off x="5364088" y="3573016"/>
            <a:ext cx="3700201" cy="1328183"/>
            <a:chOff x="1331638" y="840493"/>
            <a:chExt cx="7400401" cy="1996978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1331638" y="840493"/>
              <a:ext cx="7400401" cy="1407471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1331638" y="948760"/>
              <a:ext cx="7344815" cy="18887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endParaRPr lang="ru-RU" sz="2800" kern="1200" dirty="0" smtClean="0"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12446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endParaRPr lang="ru-RU" sz="1600" kern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12446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endPara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12446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600" kern="1200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Единая цифровая среда</a:t>
              </a:r>
            </a:p>
            <a:p>
              <a:pPr fontAlgn="t"/>
              <a:r>
                <a:rPr lang="en-US" sz="1600" b="1" i="0" kern="1200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  <a:hlinkClick r:id="rId3"/>
                </a:rPr>
                <a:t>nastavnik.apkpro.ru</a:t>
              </a:r>
              <a:endParaRPr lang="ru-RU" sz="1600" b="1" i="0" kern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fontAlgn="t"/>
              <a:r>
                <a:rPr lang="en-US" sz="1600" b="1" dirty="0" err="1" smtClean="0">
                  <a:latin typeface="Times New Roman" pitchFamily="18" charset="0"/>
                  <a:cs typeface="Times New Roman" pitchFamily="18" charset="0"/>
                  <a:hlinkClick r:id="rId4"/>
                </a:rPr>
                <a:t>mentori.ru</a:t>
              </a:r>
              <a:r>
                <a:rPr lang="en-US" sz="1600" dirty="0" err="1" smtClean="0">
                  <a:latin typeface="Times New Roman" pitchFamily="18" charset="0"/>
                  <a:cs typeface="Times New Roman" pitchFamily="18" charset="0"/>
                  <a:hlinkClick r:id="rId4"/>
                </a:rPr>
                <a:t>›platforma-openmentor</a:t>
              </a:r>
              <a:endParaRPr lang="en-US" sz="1600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2000" dirty="0" smtClean="0"/>
                <a:t/>
              </a:r>
              <a:br>
                <a:rPr lang="en-US" sz="2000" dirty="0" smtClean="0"/>
              </a:br>
              <a:endParaRPr lang="ru-RU" sz="2000" b="1" i="0" kern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12446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endParaRPr lang="ru-RU" sz="2000" b="0" i="0" kern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8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Группа 12"/>
          <p:cNvGrpSpPr/>
          <p:nvPr/>
        </p:nvGrpSpPr>
        <p:grpSpPr>
          <a:xfrm>
            <a:off x="5364088" y="5949280"/>
            <a:ext cx="3643604" cy="787024"/>
            <a:chOff x="3059848" y="4248472"/>
            <a:chExt cx="3931636" cy="1075056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3059848" y="4248472"/>
              <a:ext cx="3931636" cy="1075056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3112328" y="4536504"/>
              <a:ext cx="3826676" cy="7345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Контрольно-измерительные материалы</a:t>
              </a:r>
            </a:p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kern="1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5292080" y="260648"/>
            <a:ext cx="3240360" cy="216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0"/>
            <a:ext cx="4067944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Скругленный прямоугольник 22"/>
          <p:cNvSpPr/>
          <p:nvPr/>
        </p:nvSpPr>
        <p:spPr>
          <a:xfrm>
            <a:off x="179512" y="116632"/>
            <a:ext cx="2520280" cy="655272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Формы взаимодействия: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Балдинг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(бадди)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Коучинг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(коуч)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Консультирование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(консультант)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Фасилитация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(фасилитатор)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Скаффолдинг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(мотиватор)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Тренинг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(тренер)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Тьютеринг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(тьютор)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Менторинг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(ментор)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Супервизия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(эксперт)</a:t>
            </a:r>
          </a:p>
          <a:p>
            <a:pPr algn="ctr"/>
            <a:endParaRPr lang="ru-RU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915816" y="332656"/>
            <a:ext cx="2016224" cy="18002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Педагог:</a:t>
            </a:r>
          </a:p>
          <a:p>
            <a:pPr algn="just"/>
            <a:r>
              <a:rPr lang="ru-RU" sz="1400" dirty="0" smtClean="0"/>
              <a:t>-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молодой педагог;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-без пед.образования;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-пассивный;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-прибывший из другой организации;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-опытный педагог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059832" y="2348880"/>
            <a:ext cx="1800200" cy="151216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Ученик: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-ОВЗ/инвалиды;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-трудный;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-неуспевающий;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-одаренный;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активист;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новенький</a:t>
            </a: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059832" y="4221088"/>
            <a:ext cx="1800200" cy="2160240"/>
          </a:xfrm>
          <a:prstGeom prst="roundRect">
            <a:avLst>
              <a:gd name="adj" fmla="val 1381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 algn="just"/>
            <a:endParaRPr lang="ru-RU" sz="1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Студент: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-лидер;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-ОВЗ/инвалиды;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-неуспевающий;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-одаренный;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-не мотивированный;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-трудный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-100027"/>
            <a:ext cx="9144000" cy="20005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YS Tex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116632"/>
            <a:ext cx="439248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Региональная модель наставничества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51720" y="1412776"/>
            <a:ext cx="4752528" cy="5040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ГАОУ ДПО «Тувинский институт развития образования и повышения квалификации»</a:t>
            </a:r>
            <a:endParaRPr lang="ru-R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51720" y="2132856"/>
            <a:ext cx="2232248" cy="10801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Центр непрерывного повышения профессионального мастерства педагогических работников</a:t>
            </a:r>
            <a:endParaRPr lang="ru-RU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88024" y="2132856"/>
            <a:ext cx="1872208" cy="10801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Региональные учебно-методические объединения</a:t>
            </a:r>
            <a:endParaRPr lang="ru-RU" sz="1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020272" y="2708920"/>
            <a:ext cx="1728192" cy="7920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Профессиональные педагогические сообщества</a:t>
            </a:r>
            <a:endParaRPr lang="ru-RU" sz="1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75656" y="3717032"/>
            <a:ext cx="2880320" cy="7200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Муниципальные методические службы</a:t>
            </a:r>
            <a:endParaRPr lang="ru-R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4355976" y="2708920"/>
            <a:ext cx="36004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2051720" y="836712"/>
            <a:ext cx="4752528" cy="36004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Министерство образования Республики Тыва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3347864" y="3212976"/>
            <a:ext cx="144016" cy="43204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395536" y="5805264"/>
            <a:ext cx="1584176" cy="7920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Дошкольные образовательные организации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483768" y="5805264"/>
            <a:ext cx="1728192" cy="7920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Общеобразовательные организации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499992" y="5805264"/>
            <a:ext cx="1800200" cy="7920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Организации дополнительного образования детей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876256" y="5805264"/>
            <a:ext cx="1872208" cy="72008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Профессиональные образовательные организации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941168"/>
            <a:ext cx="1080120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2" name="Соединительная линия уступом 31"/>
          <p:cNvCxnSpPr/>
          <p:nvPr/>
        </p:nvCxnSpPr>
        <p:spPr>
          <a:xfrm rot="16200000" flipH="1">
            <a:off x="-2340768" y="3501008"/>
            <a:ext cx="5256584" cy="216024"/>
          </a:xfrm>
          <a:prstGeom prst="bentConnector3">
            <a:avLst>
              <a:gd name="adj1" fmla="val 10081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179512" y="980728"/>
            <a:ext cx="17281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6948264" y="980728"/>
            <a:ext cx="20162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Соединительная линия уступом 53"/>
          <p:cNvCxnSpPr/>
          <p:nvPr/>
        </p:nvCxnSpPr>
        <p:spPr>
          <a:xfrm rot="5400000">
            <a:off x="6300192" y="3429000"/>
            <a:ext cx="5112568" cy="216024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4941168"/>
            <a:ext cx="108012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4797152"/>
            <a:ext cx="115212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0711918" y="-15221051"/>
            <a:ext cx="20325055" cy="20412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4797152"/>
            <a:ext cx="936104" cy="940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" name="Прямоугольник 70"/>
          <p:cNvSpPr/>
          <p:nvPr/>
        </p:nvSpPr>
        <p:spPr>
          <a:xfrm>
            <a:off x="5004048" y="3717032"/>
            <a:ext cx="2880320" cy="7200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Муниципальные учебно-методические объединения</a:t>
            </a:r>
            <a:endParaRPr lang="ru-RU" sz="1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3" name="Прямая со стрелкой 72"/>
          <p:cNvCxnSpPr/>
          <p:nvPr/>
        </p:nvCxnSpPr>
        <p:spPr>
          <a:xfrm>
            <a:off x="4499992" y="4005064"/>
            <a:ext cx="36004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>
            <a:off x="5724128" y="3284984"/>
            <a:ext cx="288032" cy="36004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9392"/>
            <a:ext cx="9144000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0" y="5943600"/>
            <a:ext cx="9144000" cy="9144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Пилотная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апробация установления новых квалификационных категорий «Педагог-методист», «Педагог- наставник»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pilot.apkpro.ru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Ульяновская область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Принят региональный Закон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«О статусе педагогических работников, осуществляющих педагогическую деятельность на территории Ульяновской области». </a:t>
            </a:r>
          </a:p>
          <a:p>
            <a:pPr algn="just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Статья 6.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«Дополнительные меры стимулирования педагогических работников, которым присвоена категория педагога-наставника, педагога-методиста или педагога-исследователя» фиксирует ежемесячные денежные выплаты педагогическим работникам, которым была присвоена категория педагога-наставника, в размере 12300 рублей за счет бюджетных ассигнований областного бюджета Ульяновской области, что существенно отражается на зарплате и льготах педагогических работников. </a:t>
            </a:r>
          </a:p>
          <a:p>
            <a:pPr algn="just"/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регионе также действует система грантов, связанная с реализацией программ наставничества.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15888"/>
            <a:ext cx="8229600" cy="720725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Методическая служба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00438"/>
            <a:ext cx="684213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вал 6"/>
          <p:cNvSpPr/>
          <p:nvPr/>
        </p:nvSpPr>
        <p:spPr>
          <a:xfrm>
            <a:off x="1201214" y="930325"/>
            <a:ext cx="2376264" cy="7200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Состав ММС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Соединительная линия уступом 8"/>
          <p:cNvCxnSpPr/>
          <p:nvPr/>
        </p:nvCxnSpPr>
        <p:spPr>
          <a:xfrm rot="10800000" flipV="1">
            <a:off x="683568" y="1052736"/>
            <a:ext cx="936104" cy="648072"/>
          </a:xfrm>
          <a:prstGeom prst="bentConnector3">
            <a:avLst>
              <a:gd name="adj1" fmla="val 99818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323528" y="1772816"/>
            <a:ext cx="165618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шт.единица на 150 педагогов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5" name="Соединительная линия уступом 64"/>
          <p:cNvCxnSpPr/>
          <p:nvPr/>
        </p:nvCxnSpPr>
        <p:spPr>
          <a:xfrm rot="16200000" flipH="1">
            <a:off x="-396552" y="3501008"/>
            <a:ext cx="2592288" cy="432048"/>
          </a:xfrm>
          <a:prstGeom prst="bentConnector3">
            <a:avLst>
              <a:gd name="adj1" fmla="val 100031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 стрелкой 90"/>
          <p:cNvCxnSpPr/>
          <p:nvPr/>
        </p:nvCxnSpPr>
        <p:spPr>
          <a:xfrm>
            <a:off x="755576" y="2852936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 стрелкой 95"/>
          <p:cNvCxnSpPr/>
          <p:nvPr/>
        </p:nvCxnSpPr>
        <p:spPr>
          <a:xfrm>
            <a:off x="755576" y="3789040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Прямоугольник 102"/>
          <p:cNvSpPr/>
          <p:nvPr/>
        </p:nvSpPr>
        <p:spPr>
          <a:xfrm>
            <a:off x="2051720" y="2564904"/>
            <a:ext cx="2304256" cy="7703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Осуществляет взаимодействие с ТИРО и ПК, определяет стратегию развития методической работы в МО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2051720" y="3573016"/>
            <a:ext cx="2304256" cy="7703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Организует различные формы повышения квалификации, курирует работу </a:t>
            </a:r>
            <a:r>
              <a:rPr lang="ru-RU" sz="1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стажировочных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площадок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2051720" y="4509120"/>
            <a:ext cx="2304256" cy="842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Оказывает помощь педагогическим работникам в определении содержания, форм, методов средств обучения и воспитания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64904"/>
            <a:ext cx="68356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09120"/>
            <a:ext cx="68356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4" name="Прямоугольник 143"/>
          <p:cNvSpPr/>
          <p:nvPr/>
        </p:nvSpPr>
        <p:spPr>
          <a:xfrm>
            <a:off x="2123728" y="1772816"/>
            <a:ext cx="2088232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Учитель-предметник ОО (основное место работы)+совместительство в ММС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8" name="Схема 27"/>
          <p:cNvGraphicFramePr/>
          <p:nvPr/>
        </p:nvGraphicFramePr>
        <p:xfrm>
          <a:off x="4355976" y="908720"/>
          <a:ext cx="4536504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22" name="Схема 21"/>
          <p:cNvGraphicFramePr/>
          <p:nvPr/>
        </p:nvGraphicFramePr>
        <p:xfrm>
          <a:off x="611560" y="5445224"/>
          <a:ext cx="8352928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23" name="Рисунок 3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11560" y="5589240"/>
            <a:ext cx="1071562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69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860032" y="4725144"/>
            <a:ext cx="1071563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" name="Group 32"/>
          <p:cNvGrpSpPr>
            <a:grpSpLocks noChangeAspect="1"/>
          </p:cNvGrpSpPr>
          <p:nvPr/>
        </p:nvGrpSpPr>
        <p:grpSpPr bwMode="auto">
          <a:xfrm>
            <a:off x="7308304" y="4869160"/>
            <a:ext cx="1224136" cy="614122"/>
            <a:chOff x="3798" y="2129"/>
            <a:chExt cx="86" cy="56"/>
          </a:xfrm>
          <a:solidFill>
            <a:srgbClr val="00AF92"/>
          </a:solidFill>
          <a:effectLst/>
        </p:grpSpPr>
        <p:sp>
          <p:nvSpPr>
            <p:cNvPr id="27" name="Freeform 33"/>
            <p:cNvSpPr>
              <a:spLocks/>
            </p:cNvSpPr>
            <p:nvPr/>
          </p:nvSpPr>
          <p:spPr bwMode="auto">
            <a:xfrm>
              <a:off x="3798" y="2129"/>
              <a:ext cx="86" cy="51"/>
            </a:xfrm>
            <a:custGeom>
              <a:avLst/>
              <a:gdLst>
                <a:gd name="T0" fmla="*/ 32 w 33"/>
                <a:gd name="T1" fmla="*/ 3 h 19"/>
                <a:gd name="T2" fmla="*/ 32 w 33"/>
                <a:gd name="T3" fmla="*/ 3 h 19"/>
                <a:gd name="T4" fmla="*/ 32 w 33"/>
                <a:gd name="T5" fmla="*/ 1 h 19"/>
                <a:gd name="T6" fmla="*/ 32 w 33"/>
                <a:gd name="T7" fmla="*/ 1 h 19"/>
                <a:gd name="T8" fmla="*/ 32 w 33"/>
                <a:gd name="T9" fmla="*/ 0 h 19"/>
                <a:gd name="T10" fmla="*/ 32 w 33"/>
                <a:gd name="T11" fmla="*/ 0 h 19"/>
                <a:gd name="T12" fmla="*/ 30 w 33"/>
                <a:gd name="T13" fmla="*/ 1 h 19"/>
                <a:gd name="T14" fmla="*/ 29 w 33"/>
                <a:gd name="T15" fmla="*/ 1 h 19"/>
                <a:gd name="T16" fmla="*/ 29 w 33"/>
                <a:gd name="T17" fmla="*/ 2 h 19"/>
                <a:gd name="T18" fmla="*/ 29 w 33"/>
                <a:gd name="T19" fmla="*/ 2 h 19"/>
                <a:gd name="T20" fmla="*/ 30 w 33"/>
                <a:gd name="T21" fmla="*/ 2 h 19"/>
                <a:gd name="T22" fmla="*/ 20 w 33"/>
                <a:gd name="T23" fmla="*/ 11 h 19"/>
                <a:gd name="T24" fmla="*/ 15 w 33"/>
                <a:gd name="T25" fmla="*/ 5 h 19"/>
                <a:gd name="T26" fmla="*/ 0 w 33"/>
                <a:gd name="T27" fmla="*/ 19 h 19"/>
                <a:gd name="T28" fmla="*/ 0 w 33"/>
                <a:gd name="T29" fmla="*/ 19 h 19"/>
                <a:gd name="T30" fmla="*/ 14 w 33"/>
                <a:gd name="T31" fmla="*/ 6 h 19"/>
                <a:gd name="T32" fmla="*/ 20 w 33"/>
                <a:gd name="T33" fmla="*/ 12 h 19"/>
                <a:gd name="T34" fmla="*/ 30 w 33"/>
                <a:gd name="T35" fmla="*/ 3 h 19"/>
                <a:gd name="T36" fmla="*/ 31 w 33"/>
                <a:gd name="T37" fmla="*/ 3 h 19"/>
                <a:gd name="T38" fmla="*/ 31 w 33"/>
                <a:gd name="T39" fmla="*/ 4 h 19"/>
                <a:gd name="T40" fmla="*/ 32 w 33"/>
                <a:gd name="T4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" h="19">
                  <a:moveTo>
                    <a:pt x="32" y="3"/>
                  </a:moveTo>
                  <a:cubicBezTo>
                    <a:pt x="32" y="3"/>
                    <a:pt x="32" y="3"/>
                    <a:pt x="32" y="3"/>
                  </a:cubicBezTo>
                  <a:cubicBezTo>
                    <a:pt x="32" y="3"/>
                    <a:pt x="32" y="2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3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1" y="0"/>
                    <a:pt x="30" y="1"/>
                    <a:pt x="30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9" y="1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2"/>
                    <a:pt x="29" y="2"/>
                    <a:pt x="30" y="2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30" y="3"/>
                    <a:pt x="31" y="3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1" y="4"/>
                    <a:pt x="32" y="4"/>
                    <a:pt x="32" y="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100">
                <a:solidFill>
                  <a:prstClr val="black"/>
                </a:solidFill>
              </a:endParaRPr>
            </a:p>
          </p:txBody>
        </p:sp>
        <p:sp>
          <p:nvSpPr>
            <p:cNvPr id="29" name="Freeform 34"/>
            <p:cNvSpPr>
              <a:spLocks/>
            </p:cNvSpPr>
            <p:nvPr/>
          </p:nvSpPr>
          <p:spPr bwMode="auto">
            <a:xfrm>
              <a:off x="3866" y="2140"/>
              <a:ext cx="8" cy="45"/>
            </a:xfrm>
            <a:custGeom>
              <a:avLst/>
              <a:gdLst>
                <a:gd name="T0" fmla="*/ 0 w 8"/>
                <a:gd name="T1" fmla="*/ 11 h 45"/>
                <a:gd name="T2" fmla="*/ 0 w 8"/>
                <a:gd name="T3" fmla="*/ 45 h 45"/>
                <a:gd name="T4" fmla="*/ 8 w 8"/>
                <a:gd name="T5" fmla="*/ 45 h 45"/>
                <a:gd name="T6" fmla="*/ 8 w 8"/>
                <a:gd name="T7" fmla="*/ 0 h 45"/>
                <a:gd name="T8" fmla="*/ 0 w 8"/>
                <a:gd name="T9" fmla="*/ 1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5">
                  <a:moveTo>
                    <a:pt x="0" y="11"/>
                  </a:moveTo>
                  <a:lnTo>
                    <a:pt x="0" y="45"/>
                  </a:lnTo>
                  <a:lnTo>
                    <a:pt x="8" y="45"/>
                  </a:lnTo>
                  <a:lnTo>
                    <a:pt x="8" y="0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100">
                <a:solidFill>
                  <a:prstClr val="black"/>
                </a:solidFill>
              </a:endParaRPr>
            </a:p>
          </p:txBody>
        </p:sp>
        <p:sp>
          <p:nvSpPr>
            <p:cNvPr id="30" name="Freeform 35"/>
            <p:cNvSpPr>
              <a:spLocks/>
            </p:cNvSpPr>
            <p:nvPr/>
          </p:nvSpPr>
          <p:spPr bwMode="auto">
            <a:xfrm>
              <a:off x="3853" y="2153"/>
              <a:ext cx="8" cy="32"/>
            </a:xfrm>
            <a:custGeom>
              <a:avLst/>
              <a:gdLst>
                <a:gd name="T0" fmla="*/ 0 w 8"/>
                <a:gd name="T1" fmla="*/ 8 h 32"/>
                <a:gd name="T2" fmla="*/ 0 w 8"/>
                <a:gd name="T3" fmla="*/ 32 h 32"/>
                <a:gd name="T4" fmla="*/ 8 w 8"/>
                <a:gd name="T5" fmla="*/ 32 h 32"/>
                <a:gd name="T6" fmla="*/ 8 w 8"/>
                <a:gd name="T7" fmla="*/ 0 h 32"/>
                <a:gd name="T8" fmla="*/ 0 w 8"/>
                <a:gd name="T9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0" y="8"/>
                  </a:moveTo>
                  <a:lnTo>
                    <a:pt x="0" y="32"/>
                  </a:lnTo>
                  <a:lnTo>
                    <a:pt x="8" y="32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100">
                <a:solidFill>
                  <a:prstClr val="black"/>
                </a:solidFill>
              </a:endParaRPr>
            </a:p>
          </p:txBody>
        </p:sp>
        <p:sp>
          <p:nvSpPr>
            <p:cNvPr id="31" name="Freeform 36"/>
            <p:cNvSpPr>
              <a:spLocks/>
            </p:cNvSpPr>
            <p:nvPr/>
          </p:nvSpPr>
          <p:spPr bwMode="auto">
            <a:xfrm>
              <a:off x="3840" y="2153"/>
              <a:ext cx="8" cy="32"/>
            </a:xfrm>
            <a:custGeom>
              <a:avLst/>
              <a:gdLst>
                <a:gd name="T0" fmla="*/ 0 w 8"/>
                <a:gd name="T1" fmla="*/ 0 h 32"/>
                <a:gd name="T2" fmla="*/ 0 w 8"/>
                <a:gd name="T3" fmla="*/ 32 h 32"/>
                <a:gd name="T4" fmla="*/ 8 w 8"/>
                <a:gd name="T5" fmla="*/ 32 h 32"/>
                <a:gd name="T6" fmla="*/ 8 w 8"/>
                <a:gd name="T7" fmla="*/ 8 h 32"/>
                <a:gd name="T8" fmla="*/ 0 w 8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0" y="0"/>
                  </a:moveTo>
                  <a:lnTo>
                    <a:pt x="0" y="32"/>
                  </a:lnTo>
                  <a:lnTo>
                    <a:pt x="8" y="32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100">
                <a:solidFill>
                  <a:prstClr val="black"/>
                </a:solidFill>
              </a:endParaRPr>
            </a:p>
          </p:txBody>
        </p:sp>
        <p:sp>
          <p:nvSpPr>
            <p:cNvPr id="32" name="Freeform 37"/>
            <p:cNvSpPr>
              <a:spLocks/>
            </p:cNvSpPr>
            <p:nvPr/>
          </p:nvSpPr>
          <p:spPr bwMode="auto">
            <a:xfrm>
              <a:off x="3827" y="2148"/>
              <a:ext cx="8" cy="37"/>
            </a:xfrm>
            <a:custGeom>
              <a:avLst/>
              <a:gdLst>
                <a:gd name="T0" fmla="*/ 8 w 8"/>
                <a:gd name="T1" fmla="*/ 0 h 37"/>
                <a:gd name="T2" fmla="*/ 0 w 8"/>
                <a:gd name="T3" fmla="*/ 8 h 37"/>
                <a:gd name="T4" fmla="*/ 0 w 8"/>
                <a:gd name="T5" fmla="*/ 37 h 37"/>
                <a:gd name="T6" fmla="*/ 8 w 8"/>
                <a:gd name="T7" fmla="*/ 37 h 37"/>
                <a:gd name="T8" fmla="*/ 8 w 8"/>
                <a:gd name="T9" fmla="*/ 0 h 37"/>
                <a:gd name="T10" fmla="*/ 8 w 8"/>
                <a:gd name="T1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37">
                  <a:moveTo>
                    <a:pt x="8" y="0"/>
                  </a:moveTo>
                  <a:lnTo>
                    <a:pt x="0" y="8"/>
                  </a:lnTo>
                  <a:lnTo>
                    <a:pt x="0" y="37"/>
                  </a:lnTo>
                  <a:lnTo>
                    <a:pt x="8" y="37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100">
                <a:solidFill>
                  <a:prstClr val="black"/>
                </a:solidFill>
              </a:endParaRPr>
            </a:p>
          </p:txBody>
        </p:sp>
        <p:sp>
          <p:nvSpPr>
            <p:cNvPr id="33" name="Freeform 38"/>
            <p:cNvSpPr>
              <a:spLocks/>
            </p:cNvSpPr>
            <p:nvPr/>
          </p:nvSpPr>
          <p:spPr bwMode="auto">
            <a:xfrm>
              <a:off x="3814" y="2161"/>
              <a:ext cx="8" cy="24"/>
            </a:xfrm>
            <a:custGeom>
              <a:avLst/>
              <a:gdLst>
                <a:gd name="T0" fmla="*/ 0 w 8"/>
                <a:gd name="T1" fmla="*/ 8 h 24"/>
                <a:gd name="T2" fmla="*/ 0 w 8"/>
                <a:gd name="T3" fmla="*/ 24 h 24"/>
                <a:gd name="T4" fmla="*/ 8 w 8"/>
                <a:gd name="T5" fmla="*/ 24 h 24"/>
                <a:gd name="T6" fmla="*/ 8 w 8"/>
                <a:gd name="T7" fmla="*/ 0 h 24"/>
                <a:gd name="T8" fmla="*/ 0 w 8"/>
                <a:gd name="T9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4">
                  <a:moveTo>
                    <a:pt x="0" y="8"/>
                  </a:moveTo>
                  <a:lnTo>
                    <a:pt x="0" y="24"/>
                  </a:lnTo>
                  <a:lnTo>
                    <a:pt x="8" y="24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100">
                <a:solidFill>
                  <a:prstClr val="black"/>
                </a:solidFill>
              </a:endParaRPr>
            </a:p>
          </p:txBody>
        </p:sp>
        <p:sp>
          <p:nvSpPr>
            <p:cNvPr id="34" name="Freeform 39"/>
            <p:cNvSpPr>
              <a:spLocks/>
            </p:cNvSpPr>
            <p:nvPr/>
          </p:nvSpPr>
          <p:spPr bwMode="auto">
            <a:xfrm>
              <a:off x="3801" y="2172"/>
              <a:ext cx="8" cy="13"/>
            </a:xfrm>
            <a:custGeom>
              <a:avLst/>
              <a:gdLst>
                <a:gd name="T0" fmla="*/ 0 w 8"/>
                <a:gd name="T1" fmla="*/ 8 h 13"/>
                <a:gd name="T2" fmla="*/ 0 w 8"/>
                <a:gd name="T3" fmla="*/ 13 h 13"/>
                <a:gd name="T4" fmla="*/ 8 w 8"/>
                <a:gd name="T5" fmla="*/ 13 h 13"/>
                <a:gd name="T6" fmla="*/ 8 w 8"/>
                <a:gd name="T7" fmla="*/ 0 h 13"/>
                <a:gd name="T8" fmla="*/ 0 w 8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0" y="8"/>
                  </a:moveTo>
                  <a:lnTo>
                    <a:pt x="0" y="13"/>
                  </a:lnTo>
                  <a:lnTo>
                    <a:pt x="8" y="13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100">
                <a:solidFill>
                  <a:prstClr val="black"/>
                </a:solidFill>
              </a:endParaRPr>
            </a:p>
          </p:txBody>
        </p:sp>
        <p:sp>
          <p:nvSpPr>
            <p:cNvPr id="35" name="Freeform 40"/>
            <p:cNvSpPr>
              <a:spLocks/>
            </p:cNvSpPr>
            <p:nvPr/>
          </p:nvSpPr>
          <p:spPr bwMode="auto">
            <a:xfrm>
              <a:off x="3798" y="2129"/>
              <a:ext cx="86" cy="51"/>
            </a:xfrm>
            <a:custGeom>
              <a:avLst/>
              <a:gdLst>
                <a:gd name="T0" fmla="*/ 32 w 33"/>
                <a:gd name="T1" fmla="*/ 3 h 19"/>
                <a:gd name="T2" fmla="*/ 32 w 33"/>
                <a:gd name="T3" fmla="*/ 3 h 19"/>
                <a:gd name="T4" fmla="*/ 32 w 33"/>
                <a:gd name="T5" fmla="*/ 1 h 19"/>
                <a:gd name="T6" fmla="*/ 32 w 33"/>
                <a:gd name="T7" fmla="*/ 1 h 19"/>
                <a:gd name="T8" fmla="*/ 32 w 33"/>
                <a:gd name="T9" fmla="*/ 0 h 19"/>
                <a:gd name="T10" fmla="*/ 32 w 33"/>
                <a:gd name="T11" fmla="*/ 0 h 19"/>
                <a:gd name="T12" fmla="*/ 30 w 33"/>
                <a:gd name="T13" fmla="*/ 1 h 19"/>
                <a:gd name="T14" fmla="*/ 29 w 33"/>
                <a:gd name="T15" fmla="*/ 1 h 19"/>
                <a:gd name="T16" fmla="*/ 29 w 33"/>
                <a:gd name="T17" fmla="*/ 2 h 19"/>
                <a:gd name="T18" fmla="*/ 29 w 33"/>
                <a:gd name="T19" fmla="*/ 2 h 19"/>
                <a:gd name="T20" fmla="*/ 30 w 33"/>
                <a:gd name="T21" fmla="*/ 2 h 19"/>
                <a:gd name="T22" fmla="*/ 20 w 33"/>
                <a:gd name="T23" fmla="*/ 11 h 19"/>
                <a:gd name="T24" fmla="*/ 15 w 33"/>
                <a:gd name="T25" fmla="*/ 5 h 19"/>
                <a:gd name="T26" fmla="*/ 0 w 33"/>
                <a:gd name="T27" fmla="*/ 19 h 19"/>
                <a:gd name="T28" fmla="*/ 0 w 33"/>
                <a:gd name="T29" fmla="*/ 19 h 19"/>
                <a:gd name="T30" fmla="*/ 14 w 33"/>
                <a:gd name="T31" fmla="*/ 6 h 19"/>
                <a:gd name="T32" fmla="*/ 20 w 33"/>
                <a:gd name="T33" fmla="*/ 12 h 19"/>
                <a:gd name="T34" fmla="*/ 30 w 33"/>
                <a:gd name="T35" fmla="*/ 3 h 19"/>
                <a:gd name="T36" fmla="*/ 31 w 33"/>
                <a:gd name="T37" fmla="*/ 3 h 19"/>
                <a:gd name="T38" fmla="*/ 31 w 33"/>
                <a:gd name="T39" fmla="*/ 4 h 19"/>
                <a:gd name="T40" fmla="*/ 32 w 33"/>
                <a:gd name="T4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" h="19">
                  <a:moveTo>
                    <a:pt x="32" y="3"/>
                  </a:moveTo>
                  <a:cubicBezTo>
                    <a:pt x="32" y="3"/>
                    <a:pt x="32" y="3"/>
                    <a:pt x="32" y="3"/>
                  </a:cubicBezTo>
                  <a:cubicBezTo>
                    <a:pt x="32" y="3"/>
                    <a:pt x="32" y="2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3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1" y="0"/>
                    <a:pt x="30" y="1"/>
                    <a:pt x="30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9" y="1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2"/>
                    <a:pt x="29" y="2"/>
                    <a:pt x="30" y="2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30" y="3"/>
                    <a:pt x="31" y="3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1" y="4"/>
                    <a:pt x="32" y="4"/>
                    <a:pt x="32" y="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100">
                <a:solidFill>
                  <a:prstClr val="black"/>
                </a:solidFill>
              </a:endParaRPr>
            </a:p>
          </p:txBody>
        </p:sp>
        <p:sp>
          <p:nvSpPr>
            <p:cNvPr id="36" name="Freeform 41"/>
            <p:cNvSpPr>
              <a:spLocks/>
            </p:cNvSpPr>
            <p:nvPr/>
          </p:nvSpPr>
          <p:spPr bwMode="auto">
            <a:xfrm>
              <a:off x="3866" y="2140"/>
              <a:ext cx="8" cy="45"/>
            </a:xfrm>
            <a:custGeom>
              <a:avLst/>
              <a:gdLst>
                <a:gd name="T0" fmla="*/ 0 w 8"/>
                <a:gd name="T1" fmla="*/ 11 h 45"/>
                <a:gd name="T2" fmla="*/ 0 w 8"/>
                <a:gd name="T3" fmla="*/ 45 h 45"/>
                <a:gd name="T4" fmla="*/ 8 w 8"/>
                <a:gd name="T5" fmla="*/ 45 h 45"/>
                <a:gd name="T6" fmla="*/ 8 w 8"/>
                <a:gd name="T7" fmla="*/ 0 h 45"/>
                <a:gd name="T8" fmla="*/ 0 w 8"/>
                <a:gd name="T9" fmla="*/ 1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5">
                  <a:moveTo>
                    <a:pt x="0" y="11"/>
                  </a:moveTo>
                  <a:lnTo>
                    <a:pt x="0" y="45"/>
                  </a:lnTo>
                  <a:lnTo>
                    <a:pt x="8" y="45"/>
                  </a:lnTo>
                  <a:lnTo>
                    <a:pt x="8" y="0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100">
                <a:solidFill>
                  <a:prstClr val="black"/>
                </a:solidFill>
              </a:endParaRPr>
            </a:p>
          </p:txBody>
        </p:sp>
        <p:sp>
          <p:nvSpPr>
            <p:cNvPr id="37" name="Freeform 42"/>
            <p:cNvSpPr>
              <a:spLocks/>
            </p:cNvSpPr>
            <p:nvPr/>
          </p:nvSpPr>
          <p:spPr bwMode="auto">
            <a:xfrm>
              <a:off x="3853" y="2153"/>
              <a:ext cx="8" cy="32"/>
            </a:xfrm>
            <a:custGeom>
              <a:avLst/>
              <a:gdLst>
                <a:gd name="T0" fmla="*/ 0 w 8"/>
                <a:gd name="T1" fmla="*/ 8 h 32"/>
                <a:gd name="T2" fmla="*/ 0 w 8"/>
                <a:gd name="T3" fmla="*/ 32 h 32"/>
                <a:gd name="T4" fmla="*/ 8 w 8"/>
                <a:gd name="T5" fmla="*/ 32 h 32"/>
                <a:gd name="T6" fmla="*/ 8 w 8"/>
                <a:gd name="T7" fmla="*/ 0 h 32"/>
                <a:gd name="T8" fmla="*/ 0 w 8"/>
                <a:gd name="T9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0" y="8"/>
                  </a:moveTo>
                  <a:lnTo>
                    <a:pt x="0" y="32"/>
                  </a:lnTo>
                  <a:lnTo>
                    <a:pt x="8" y="32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100">
                <a:solidFill>
                  <a:prstClr val="black"/>
                </a:solidFill>
              </a:endParaRPr>
            </a:p>
          </p:txBody>
        </p:sp>
        <p:sp>
          <p:nvSpPr>
            <p:cNvPr id="38" name="Freeform 43"/>
            <p:cNvSpPr>
              <a:spLocks/>
            </p:cNvSpPr>
            <p:nvPr/>
          </p:nvSpPr>
          <p:spPr bwMode="auto">
            <a:xfrm>
              <a:off x="3840" y="2153"/>
              <a:ext cx="8" cy="32"/>
            </a:xfrm>
            <a:custGeom>
              <a:avLst/>
              <a:gdLst>
                <a:gd name="T0" fmla="*/ 0 w 8"/>
                <a:gd name="T1" fmla="*/ 0 h 32"/>
                <a:gd name="T2" fmla="*/ 0 w 8"/>
                <a:gd name="T3" fmla="*/ 32 h 32"/>
                <a:gd name="T4" fmla="*/ 8 w 8"/>
                <a:gd name="T5" fmla="*/ 32 h 32"/>
                <a:gd name="T6" fmla="*/ 8 w 8"/>
                <a:gd name="T7" fmla="*/ 8 h 32"/>
                <a:gd name="T8" fmla="*/ 0 w 8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0" y="0"/>
                  </a:moveTo>
                  <a:lnTo>
                    <a:pt x="0" y="32"/>
                  </a:lnTo>
                  <a:lnTo>
                    <a:pt x="8" y="32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100">
                <a:solidFill>
                  <a:prstClr val="black"/>
                </a:solidFill>
              </a:endParaRPr>
            </a:p>
          </p:txBody>
        </p:sp>
        <p:sp>
          <p:nvSpPr>
            <p:cNvPr id="39" name="Freeform 44"/>
            <p:cNvSpPr>
              <a:spLocks/>
            </p:cNvSpPr>
            <p:nvPr/>
          </p:nvSpPr>
          <p:spPr bwMode="auto">
            <a:xfrm>
              <a:off x="3827" y="2148"/>
              <a:ext cx="8" cy="37"/>
            </a:xfrm>
            <a:custGeom>
              <a:avLst/>
              <a:gdLst>
                <a:gd name="T0" fmla="*/ 8 w 8"/>
                <a:gd name="T1" fmla="*/ 0 h 37"/>
                <a:gd name="T2" fmla="*/ 0 w 8"/>
                <a:gd name="T3" fmla="*/ 8 h 37"/>
                <a:gd name="T4" fmla="*/ 0 w 8"/>
                <a:gd name="T5" fmla="*/ 37 h 37"/>
                <a:gd name="T6" fmla="*/ 8 w 8"/>
                <a:gd name="T7" fmla="*/ 37 h 37"/>
                <a:gd name="T8" fmla="*/ 8 w 8"/>
                <a:gd name="T9" fmla="*/ 0 h 37"/>
                <a:gd name="T10" fmla="*/ 8 w 8"/>
                <a:gd name="T1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37">
                  <a:moveTo>
                    <a:pt x="8" y="0"/>
                  </a:moveTo>
                  <a:lnTo>
                    <a:pt x="0" y="8"/>
                  </a:lnTo>
                  <a:lnTo>
                    <a:pt x="0" y="37"/>
                  </a:lnTo>
                  <a:lnTo>
                    <a:pt x="8" y="37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100">
                <a:solidFill>
                  <a:prstClr val="black"/>
                </a:solidFill>
              </a:endParaRPr>
            </a:p>
          </p:txBody>
        </p:sp>
        <p:sp>
          <p:nvSpPr>
            <p:cNvPr id="40" name="Freeform 45"/>
            <p:cNvSpPr>
              <a:spLocks/>
            </p:cNvSpPr>
            <p:nvPr/>
          </p:nvSpPr>
          <p:spPr bwMode="auto">
            <a:xfrm>
              <a:off x="3814" y="2161"/>
              <a:ext cx="8" cy="24"/>
            </a:xfrm>
            <a:custGeom>
              <a:avLst/>
              <a:gdLst>
                <a:gd name="T0" fmla="*/ 0 w 8"/>
                <a:gd name="T1" fmla="*/ 8 h 24"/>
                <a:gd name="T2" fmla="*/ 0 w 8"/>
                <a:gd name="T3" fmla="*/ 24 h 24"/>
                <a:gd name="T4" fmla="*/ 8 w 8"/>
                <a:gd name="T5" fmla="*/ 24 h 24"/>
                <a:gd name="T6" fmla="*/ 8 w 8"/>
                <a:gd name="T7" fmla="*/ 0 h 24"/>
                <a:gd name="T8" fmla="*/ 0 w 8"/>
                <a:gd name="T9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4">
                  <a:moveTo>
                    <a:pt x="0" y="8"/>
                  </a:moveTo>
                  <a:lnTo>
                    <a:pt x="0" y="24"/>
                  </a:lnTo>
                  <a:lnTo>
                    <a:pt x="8" y="24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100">
                <a:solidFill>
                  <a:prstClr val="black"/>
                </a:solidFill>
              </a:endParaRPr>
            </a:p>
          </p:txBody>
        </p:sp>
        <p:sp>
          <p:nvSpPr>
            <p:cNvPr id="41" name="Freeform 46"/>
            <p:cNvSpPr>
              <a:spLocks/>
            </p:cNvSpPr>
            <p:nvPr/>
          </p:nvSpPr>
          <p:spPr bwMode="auto">
            <a:xfrm>
              <a:off x="3801" y="2172"/>
              <a:ext cx="8" cy="13"/>
            </a:xfrm>
            <a:custGeom>
              <a:avLst/>
              <a:gdLst>
                <a:gd name="T0" fmla="*/ 0 w 8"/>
                <a:gd name="T1" fmla="*/ 8 h 13"/>
                <a:gd name="T2" fmla="*/ 0 w 8"/>
                <a:gd name="T3" fmla="*/ 13 h 13"/>
                <a:gd name="T4" fmla="*/ 8 w 8"/>
                <a:gd name="T5" fmla="*/ 13 h 13"/>
                <a:gd name="T6" fmla="*/ 8 w 8"/>
                <a:gd name="T7" fmla="*/ 0 h 13"/>
                <a:gd name="T8" fmla="*/ 0 w 8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0" y="8"/>
                  </a:moveTo>
                  <a:lnTo>
                    <a:pt x="0" y="13"/>
                  </a:lnTo>
                  <a:lnTo>
                    <a:pt x="8" y="13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100">
                <a:solidFill>
                  <a:prstClr val="black"/>
                </a:solidFill>
              </a:endParaRPr>
            </a:p>
          </p:txBody>
        </p:sp>
      </p:grpSp>
      <p:sp>
        <p:nvSpPr>
          <p:cNvPr id="42" name="Прямоугольник 41"/>
          <p:cNvSpPr/>
          <p:nvPr/>
        </p:nvSpPr>
        <p:spPr>
          <a:xfrm>
            <a:off x="1115616" y="2636912"/>
            <a:ext cx="986408" cy="3600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Руководитель </a:t>
            </a:r>
            <a:endParaRPr lang="ru-RU" sz="10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115616" y="3501008"/>
            <a:ext cx="986408" cy="5760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Заместитель руководителя</a:t>
            </a:r>
            <a:endParaRPr lang="ru-RU" sz="10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187624" y="4653136"/>
            <a:ext cx="864096" cy="5040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Методист</a:t>
            </a:r>
            <a:endParaRPr lang="ru-RU" sz="10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7092280" y="2564904"/>
            <a:ext cx="1728192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Межмуниципальная методическая служба на базе опорных школ</a:t>
            </a:r>
            <a:endParaRPr lang="ru-RU" sz="12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7092280" y="3429000"/>
            <a:ext cx="1728192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Эрзинский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кожуун+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Тере-Хольский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кожуун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(на базе МБОУ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Эрзинской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СОШ)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-242888"/>
            <a:ext cx="6481763" cy="908051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Наставничество в Республике Тыва</a:t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6326188" y="333375"/>
          <a:ext cx="2817812" cy="6524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хема 7"/>
          <p:cNvGraphicFramePr/>
          <p:nvPr/>
        </p:nvGraphicFramePr>
        <p:xfrm>
          <a:off x="107504" y="2924944"/>
          <a:ext cx="5616624" cy="3933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9" name="Picture 3" descr="C:\Documents and Settings\BEL-RO2\Рабочий стол\УЧ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4293096"/>
            <a:ext cx="1043608" cy="93610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3347864" y="404664"/>
            <a:ext cx="2627784" cy="27363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Поддержка молодых педагогов</a:t>
            </a:r>
          </a:p>
          <a:p>
            <a:pPr lvl="0"/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Ведомственная программа до 2013г</a:t>
            </a:r>
          </a:p>
          <a:p>
            <a:pPr lvl="0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«Я учитель» </a:t>
            </a:r>
          </a:p>
          <a:p>
            <a:pPr lvl="0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2021г-84 педагогам по  150 000 р.</a:t>
            </a:r>
          </a:p>
          <a:p>
            <a:pPr lvl="0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2022г- с 10 августа 2022г прием документов.</a:t>
            </a:r>
          </a:p>
          <a:p>
            <a:pPr lvl="0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Надбавки молодым педагогам (Постановление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администрации г.Ак-Довурак РТ от 10.08.2015 г.№384 «Об утверждении Положения о системе оплаты труда работников  МО г.Ак-Довурак).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07504" y="404664"/>
            <a:ext cx="3203848" cy="27363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Организационно -методические мероприятия</a:t>
            </a:r>
          </a:p>
          <a:p>
            <a:pPr lvl="0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Конкурс профессионального мастерства «Молодой специалист»</a:t>
            </a:r>
          </a:p>
          <a:p>
            <a:pPr lvl="0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Межрегиональный форум  молодых педагогов СФО «Классная работа» (19-22 марта 2022г, г.Кемерово, 15 молодых педагогов от республики)</a:t>
            </a:r>
          </a:p>
          <a:p>
            <a:pPr lvl="0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Всероссийский форум молодых педагогов  «Профессия. Призвание. Искусство» (16-17 мая 2022г.,г.Гатчина  4 молодых педагога от республики )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Teamwork*helping*collaboration*people*coworkers*colleagues*creativity*ideas*co-creation*brainstorming*crowsourcing*solution*complementarity*hands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conversation*people*talk*conference*discussion*tell*speak*exchang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Teamwork*helping*collaboration*people*coworkers*colleagues*creativity*ideas*computer*laptop*digital*technology*co-creation*brainstorming*crowsourcing*hackers*geeks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andshake_POWER_USER_SEPARATOR_ICONS_agreement_POWER_USER_SEPARATOR_ICONS_deal_POWER_USER_SEPARATOR_ICONS_partnership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conference*group meeting*group of users*people*persons*user meeting*users*conversation*dialogue*meeting*presentation*speech*talking*slides*politics*politicia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2529</TotalTime>
  <Words>2359</Words>
  <Application>Microsoft Office PowerPoint</Application>
  <PresentationFormat>Экран (4:3)</PresentationFormat>
  <Paragraphs>556</Paragraphs>
  <Slides>20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SimSun</vt:lpstr>
      <vt:lpstr>Arial</vt:lpstr>
      <vt:lpstr>Calibri</vt:lpstr>
      <vt:lpstr>Roboto</vt:lpstr>
      <vt:lpstr>Times New Roman</vt:lpstr>
      <vt:lpstr>Wingdings 2</vt:lpstr>
      <vt:lpstr>YS Text</vt:lpstr>
      <vt:lpstr>Тема Office</vt:lpstr>
      <vt:lpstr>О подходах при реализации наставничества в образовательных  организациях Республики Тыва: нормативные и организационные аспекты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Ульяновская область</vt:lpstr>
      <vt:lpstr>Методическая служба</vt:lpstr>
      <vt:lpstr> Наставничество в Республике Тыва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Муниципальным органам управления образованием</vt:lpstr>
      <vt:lpstr>Этапы внедрения системы наставничества</vt:lpstr>
      <vt:lpstr> Ожидаемые результаты и эффекты наставничества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Урана Куулар</dc:creator>
  <cp:lastModifiedBy>Алдын-кыс Бюрбю</cp:lastModifiedBy>
  <cp:revision>236</cp:revision>
  <dcterms:created xsi:type="dcterms:W3CDTF">2022-08-22T07:02:20Z</dcterms:created>
  <dcterms:modified xsi:type="dcterms:W3CDTF">2022-10-31T13:16:45Z</dcterms:modified>
</cp:coreProperties>
</file>