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5715000" type="screen16x10"/>
  <p:notesSz cx="6858000" cy="9144000"/>
  <p:defaultTextStyle>
    <a:defPPr>
      <a:defRPr lang="ru-RU"/>
    </a:defPPr>
    <a:lvl1pPr marL="0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216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433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649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0865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6082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1298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515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731" algn="l" defTabSz="81043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C147A72-777F-489C-A6AB-552FECF84AB5}">
          <p14:sldIdLst>
            <p14:sldId id="256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94" y="8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6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1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20"/>
            <a:ext cx="7772400" cy="1135063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52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04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5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208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2608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312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365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417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27542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27544"/>
            <a:ext cx="5111750" cy="4877594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00"/>
            </a:lvl1pPr>
            <a:lvl2pPr marL="405216" indent="0">
              <a:buNone/>
              <a:defRPr sz="2500"/>
            </a:lvl2pPr>
            <a:lvl3pPr marL="810433" indent="0">
              <a:buNone/>
              <a:defRPr sz="2100"/>
            </a:lvl3pPr>
            <a:lvl4pPr marL="1215649" indent="0">
              <a:buNone/>
              <a:defRPr sz="1800"/>
            </a:lvl4pPr>
            <a:lvl5pPr marL="1620865" indent="0">
              <a:buNone/>
              <a:defRPr sz="1800"/>
            </a:lvl5pPr>
            <a:lvl6pPr marL="2026082" indent="0">
              <a:buNone/>
              <a:defRPr sz="1800"/>
            </a:lvl6pPr>
            <a:lvl7pPr marL="2431298" indent="0">
              <a:buNone/>
              <a:defRPr sz="1800"/>
            </a:lvl7pPr>
            <a:lvl8pPr marL="2836515" indent="0">
              <a:buNone/>
              <a:defRPr sz="1800"/>
            </a:lvl8pPr>
            <a:lvl9pPr marL="3241731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81043" tIns="40522" rIns="81043" bIns="4052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81043" tIns="40522" rIns="81043" bIns="4052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81043" tIns="40522" rIns="81043" bIns="4052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81043" tIns="40522" rIns="81043" bIns="4052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81043" tIns="40522" rIns="81043" bIns="4052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0433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3912" indent="-303912" algn="l" defTabSz="81043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77" indent="-253260" algn="l" defTabSz="810433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3041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8257" indent="-202608" algn="l" defTabSz="81043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74" indent="-202608" algn="l" defTabSz="810433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8690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06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23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339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s.ru.prom.st/334166257_w640_h640_avtobus-vector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59782"/>
            <a:ext cx="3408964" cy="2106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82480"/>
            <a:ext cx="2808312" cy="15991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61356"/>
            <a:ext cx="7340352" cy="18722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организованной перевозки группы детей»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409228"/>
            <a:ext cx="6840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Тыва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7843" y="504914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Кызыл – 2021 г.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74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99455"/>
              </p:ext>
            </p:extLst>
          </p:nvPr>
        </p:nvGraphicFramePr>
        <p:xfrm>
          <a:off x="374294" y="356939"/>
          <a:ext cx="8424935" cy="1260140"/>
        </p:xfrm>
        <a:graphic>
          <a:graphicData uri="http://schemas.openxmlformats.org/drawingml/2006/table">
            <a:tbl>
              <a:tblPr/>
              <a:tblGrid>
                <a:gridCol w="512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60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Барнаул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12.03.2021г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15:23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Абакан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13.03.2021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7:05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поезд №676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вагон №9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пути горячее питание в поезде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Чередниченко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Дмитрий Витальевич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47864" y="100459"/>
            <a:ext cx="2477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Барнаул-Абакан 12.03.2021г.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941518"/>
              </p:ext>
            </p:extLst>
          </p:nvPr>
        </p:nvGraphicFramePr>
        <p:xfrm>
          <a:off x="374294" y="1880440"/>
          <a:ext cx="8424935" cy="2520280"/>
        </p:xfrm>
        <a:graphic>
          <a:graphicData uri="http://schemas.openxmlformats.org/drawingml/2006/table">
            <a:tbl>
              <a:tblPr/>
              <a:tblGrid>
                <a:gridCol w="512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20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06.03.2021г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09.25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Абакан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06.03.2021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16.25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Красноярская транспортная компания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пути горячее питание не организуется в связи с невозможности заключения договоров. Питание в пути сухой паек: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Вода (негазированная бутилированная 200 мл – 2 бут);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Яблоко (мытые свежие) – 2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Печенье (в одноразовых упаковках) 250 гр. – 1 шт.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Бутерброд с сыром – 2 шт.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Питание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горячий ужин Кафе «Абакан» Договор заключен на питание.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Чередниченко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Дмитрий Витальевич 8-913-343-23-23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96371" y="1597915"/>
            <a:ext cx="2380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Абакан-Кызыл 12.03.2021г.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67544" y="4381234"/>
            <a:ext cx="85689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Ответственность за достоверность представленной информации  несет сопровождающий Чередниченко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Дмитрий Витальевич, учитель физической культуры МБОУ СОШ №7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г.Кызыла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302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уважением,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заместитель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министра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		</a:t>
            </a:r>
            <a:r>
              <a:rPr kumimoji="0" lang="ru-RU" sz="1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С.М.Тамчай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6302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85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826575"/>
              </p:ext>
            </p:extLst>
          </p:nvPr>
        </p:nvGraphicFramePr>
        <p:xfrm>
          <a:off x="251520" y="157200"/>
          <a:ext cx="8640960" cy="10801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74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8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Министерство образования и  науки  Республики Тыва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/>
                        <a:t>ГБОУ ДО РТ</a:t>
                      </a:r>
                      <a:endParaRPr lang="ru-RU" sz="13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"Республиканский </a:t>
                      </a:r>
                      <a:r>
                        <a:rPr lang="ru-RU" sz="1300" dirty="0" smtClean="0"/>
                        <a:t>центр развития дополнительного образования"</a:t>
                      </a:r>
                      <a:endParaRPr lang="ru-RU" sz="1300" dirty="0">
                        <a:latin typeface="Calibri"/>
                      </a:endParaRPr>
                    </a:p>
                  </a:txBody>
                  <a:tcPr marL="58227" marR="582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Утверждаю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 Директор </a:t>
                      </a:r>
                      <a:r>
                        <a:rPr lang="ru-RU" sz="1300" dirty="0" smtClean="0"/>
                        <a:t>ГБУ ДПО РТ </a:t>
                      </a:r>
                      <a:r>
                        <a:rPr lang="ru-RU" sz="1300" dirty="0"/>
                        <a:t>«</a:t>
                      </a:r>
                      <a:r>
                        <a:rPr lang="ru-RU" sz="1300" dirty="0" smtClean="0"/>
                        <a:t>РЦВПП»</a:t>
                      </a:r>
                      <a:endParaRPr lang="ru-RU" sz="13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______________ </a:t>
                      </a:r>
                      <a:r>
                        <a:rPr lang="ru-RU" sz="1300" dirty="0" err="1" smtClean="0"/>
                        <a:t>С.М.Лопсан</a:t>
                      </a:r>
                      <a:endParaRPr lang="ru-RU" sz="1300" baseline="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/>
                        <a:t>«__»  __________</a:t>
                      </a:r>
                      <a:r>
                        <a:rPr lang="ru-RU" sz="1300" baseline="0" dirty="0" smtClean="0"/>
                        <a:t>  </a:t>
                      </a:r>
                      <a:r>
                        <a:rPr lang="ru-RU" sz="1300" dirty="0" smtClean="0"/>
                        <a:t>2021 </a:t>
                      </a:r>
                      <a:r>
                        <a:rPr lang="ru-RU" sz="1300" dirty="0"/>
                        <a:t>года</a:t>
                      </a:r>
                      <a:endParaRPr lang="ru-RU" sz="1300" dirty="0">
                        <a:latin typeface="Calibri"/>
                      </a:endParaRPr>
                    </a:p>
                  </a:txBody>
                  <a:tcPr marL="58227" marR="5822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7504" y="802319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соблюдении мер безопасности при поездках в автобусе (для обучающихся)</a:t>
            </a:r>
          </a:p>
          <a:p>
            <a:pPr marL="0" marR="0" lvl="0" indent="539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Соблюдение данной инструкции обязательно для всех обучающихся во время </a:t>
            </a: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поездок в автобусе.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К поездкам допускаются обучающиеся, прошедшие инструктаж по правилам </a:t>
            </a: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безопасности.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Обучающиеся допускаются к поездкам только в сопровождении педагога.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 Автобус для перевозки обучающихся должен быть оборудован специальными   знаками, указывающими на то, что в нем перевозятся дети, табличками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огнетушителями и медицинскими аптечками.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 Количество пассажиров в автобусе не должно превышать число сидячих мест.</a:t>
            </a: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5.1. Перед началом поездки обучающиеся обязаны: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пройти инструктаж по правилам безопасности при поездке;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ожидать подхода автобуса в определенном месте сбора;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спокойно, не торопясь, соблюдая дисциплину и порядок, собраться у места посадки;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распоряжению сопровождающего произвести перекличку участников поездки;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выходить навстречу приближающемуся автобусу.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5.2.  После полной остановки автобуса, по команде сопровождающего, спокойно, не торопясь и не  толкаясь, войти в салон, занять свободное место для сидения.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7926" y="-130589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5.3.  Во время  поездки обучающиеся обязаны соблюдать дисциплину и порядок. Обо всех недостатках, отмеченных во время поездки, они должны сообщать сопровождающему.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5.4. Обучающимся запрещается: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загромождать проходы сумками, портфелями и другими вещами;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вскакивать со своего места, отвлекать водителя разговорами и криком;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создавать ложную панику;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открывать окна, форточки и вентиляционные люки без разрешения водителя.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 При плохом самочувствии, внезапном заболевании или в случае травматизма обучающийся обязан сообщать об этом сопровождающему.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 При возникновении аварийных ситуаций (технической поломки, пожара и т. п.)   по указанию  водителя и сопровождающего,  обучающиеся должны быстро, без паники покинуть автобус</a:t>
            </a: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4476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окончании поездки обучающейся обязан: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после полной остановки автобуса и с разрешения сопровождающего спокойно, не торопясь, выйти из транспортного средства При этом первыми выходят обучающиеся, занимающие места у выхода из салона;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по распоряжению сопровождающего произвести перекличку участников поездки;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не покидать место высадки до отъезда автобуса.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Дата проведения инструктажа: «___» ___________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2021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Инструктаж провел  ______________________________________ /Ф.И.О./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инструкцией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23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63699" y="767477"/>
            <a:ext cx="856895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Инструкция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«Правила  поведения при перевозке детей»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ОБЩИЕ ТРЕБОВАНИЯ БЕЗОПАСНОСТИ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Автобус, предназначенный для перевозки учащихся, воспитанников, должен быть оборудован спереди и сзади предупреждающим знаком «Дети», а также огнетушителем и медицинской аптечкой.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ТРЕБОВАНИЯ БЕЗОПАСНОСТИ ПЕРЕД НАЧАЛОМ ПЕРЕВОЗКИ.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Провести инструктаж учащихся, воспитанников по правилам поведения во время перевозки,  в момент посадки и высадки из транспортного средства под личную подпись каждого несовершеннолетнего.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Убедиться в технической исправности автобуса по путевому листу и путем внешнего осмотра.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Проверить наличие на автобусе спереди и сзади предупреждающего знака «Дети», а так же огнетушителя и медицинской аптечки.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Соблюдать  предельную осторожность при подъезде автобуса к остановке, не толпиться и не подходить ближе 1 м к краю дороги до полной остановки автобуса.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6. Перед входом не толкаться, соблюдать очередность.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7. Посадку учащихся, воспитанников в автобус производить со стороны тротуара или обочины дороги строго по количеству посадочных мест. Стоять в проходах между сидениями не разрешается.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002107"/>
              </p:ext>
            </p:extLst>
          </p:nvPr>
        </p:nvGraphicFramePr>
        <p:xfrm>
          <a:off x="251520" y="157200"/>
          <a:ext cx="8640960" cy="102011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742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8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0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Министерство образования и  науки  Республики Тыва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/>
                        <a:t>ГБОУ ДО РТ</a:t>
                      </a:r>
                      <a:endParaRPr lang="ru-RU" sz="13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"Республиканский </a:t>
                      </a:r>
                      <a:r>
                        <a:rPr lang="ru-RU" sz="1300" dirty="0" smtClean="0"/>
                        <a:t>центр развития дополнительного образования"</a:t>
                      </a:r>
                      <a:endParaRPr lang="ru-RU" sz="1300" dirty="0">
                        <a:latin typeface="Calibri"/>
                      </a:endParaRPr>
                    </a:p>
                  </a:txBody>
                  <a:tcPr marL="58227" marR="582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Утверждаю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 Директор </a:t>
                      </a:r>
                      <a:r>
                        <a:rPr lang="ru-RU" sz="1300" dirty="0" smtClean="0"/>
                        <a:t>ГБУ ДПО РТ </a:t>
                      </a:r>
                      <a:r>
                        <a:rPr lang="ru-RU" sz="1300" dirty="0"/>
                        <a:t>«</a:t>
                      </a:r>
                      <a:r>
                        <a:rPr lang="ru-RU" sz="1300" dirty="0" smtClean="0"/>
                        <a:t>РЦВПП»</a:t>
                      </a:r>
                      <a:endParaRPr lang="ru-RU" sz="13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/>
                        <a:t>______________ </a:t>
                      </a:r>
                      <a:r>
                        <a:rPr lang="ru-RU" sz="1300" dirty="0" err="1" smtClean="0"/>
                        <a:t>С.М.Лопсан</a:t>
                      </a:r>
                      <a:endParaRPr lang="ru-RU" sz="1300" baseline="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/>
                        <a:t>«__»  ___________</a:t>
                      </a:r>
                      <a:r>
                        <a:rPr lang="ru-RU" sz="1300" baseline="0" dirty="0" smtClean="0"/>
                        <a:t> </a:t>
                      </a:r>
                      <a:r>
                        <a:rPr lang="ru-RU" sz="1300" dirty="0" smtClean="0"/>
                        <a:t>2021 </a:t>
                      </a:r>
                      <a:r>
                        <a:rPr lang="ru-RU" sz="1300" dirty="0"/>
                        <a:t>года</a:t>
                      </a:r>
                      <a:endParaRPr lang="ru-RU" sz="1300" dirty="0">
                        <a:latin typeface="Calibri"/>
                      </a:endParaRPr>
                    </a:p>
                  </a:txBody>
                  <a:tcPr marL="58227" marR="5822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29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23528" y="543372"/>
            <a:ext cx="8568952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ТРЕБОВАНИЯ БЕЗОПАСНОСТИ ВО ВРЕМЯ ПЕРЕВОЗКИ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8. Соблюдать дисциплину и выполнять все указания старших.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9. Во время движения не разрешается стоять и ходить по салону автобуса, не высовываться из окна и не выставлять в окно руки.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10. Скорость движения автобуса при перевозке учащихся, воспитанников не должна превышать 60 км/час.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 Во время движения автомобильного транспортного средства не допускается: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отвлекать водителя от управления, мешать водителю в управлении транспортным средством;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препятствовать закрытию дверей транспортного средства, высовываться в оконные проемы, открывать двери автомобильного транспортного средства;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осуществлять прием пищи.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 Во избежание травм при резком торможении автобусе необходимо упираться ногами в пол кузова и руками держаться за поручни впереди расположенного сидения (При резком торможении даже при небольшой скорости за счет инерции движения можно получить увечье или травму или нанести их другим людям).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13. Кричать и громко разговаривать, отвлекать водителя разговорами.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14. Мусорить в автобусе или выбрасывать мусор из окна транспортного средства.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1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1520" y="-344306"/>
            <a:ext cx="8892480" cy="639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0708" rIns="358662" bIns="2697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ТРЕБОВАНИЯ БЕЗОПАСНОСТИ В АВАРИЙНЫХ СИТУАЦИЯХ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15. При появлении неисправности в работе двигателя и систем автобуса принять вправо, съехать на обочину дороги, остановить автобус и устранить возникшую неисправность.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16. При получении учащимся, воспитанником травмы оказать первую помощь пострадавшему, при необходимости доставить его в ближайшее лечебное учреждение и сообщить об этом администрации учреждения, а так же родителям пострадавшего.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ТРЕБОВАНИЯ БЕЗОПАСНОСТИ ПО ОКОНЧАЕИИ ПЕРЕВОЗКИ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17.   Выходить из автобуса только после полной остановки транспортного средства и с разрешения старшего в сторону тротуара или обочины дороги. Запрещается выходить на проезжую часть и перебегать дорогу.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18. Внимание! Во всех случаях переходить дорогу необходимо в местах перехода.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19. После выхода из автобуса, используя самоконтроль, убедиться, что никто из группы не отстал. Если кого-то нет, немедленно проинформировать об этом руководителя группы для принятия дальнейших действий.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Дата проведения инструктажа:</a:t>
            </a:r>
            <a:r>
              <a:rPr kumimoji="0" lang="ru-RU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«___» _____________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2021</a:t>
            </a:r>
            <a:r>
              <a:rPr kumimoji="0" lang="ru-RU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Инструктаж провел: ______________________ /______________/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Данный инструктаж прослушали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 /___________________/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 /___________________/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330575" algn="l"/>
              </a:tabLst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 /___________________/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41784"/>
            <a:ext cx="46085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рассадки пассажиров в салоне автобуса  № 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2021 года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Маршрут: Кызыл-Абакан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1032" y="447768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(указание посадочных мест 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справа </a:t>
            </a:r>
            <a:r>
              <a:rPr lang="ru-RU" sz="1400" b="1" dirty="0" smtClean="0"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налево)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1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группы____________________________________________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893589"/>
              </p:ext>
            </p:extLst>
          </p:nvPr>
        </p:nvGraphicFramePr>
        <p:xfrm>
          <a:off x="342156" y="1897393"/>
          <a:ext cx="8352929" cy="2512060"/>
        </p:xfrm>
        <a:graphic>
          <a:graphicData uri="http://schemas.openxmlformats.org/drawingml/2006/table">
            <a:tbl>
              <a:tblPr/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Место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Ф.И.О.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Примечание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Чередниченко Дмитрий Витальевич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сопровождающий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Идам Лиза Ивановна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Чистякова Ирина Борисовна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Минчей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Артур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Ооржакович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Сеге-Маадыр Эртине Опал-оолович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Шактар-оол Чимит Леонидович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Монгуш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Онзагай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Орлановна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Оюн Сергей Павлович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Доржу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Мерген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Оолакович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Монгуш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Анита </a:t>
                      </a:r>
                      <a:r>
                        <a:rPr lang="ru-RU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Мергеновна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42864" marR="42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09084" y="290430"/>
            <a:ext cx="228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тверждаю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Директор  ГБУ ДПО  РТ «РЦВПП»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___________ С.М. </a:t>
            </a:r>
            <a:r>
              <a:rPr lang="ru-RU" sz="1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Лопсан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</a:t>
            </a:r>
            <a:r>
              <a:rPr lang="ru-RU" sz="1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  2021 г.</a:t>
            </a:r>
            <a:endParaRPr lang="ru-RU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85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81236"/>
            <a:ext cx="864096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Порядок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посадки и высадки детей при перевозке автобусом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Сопровождающие обязаны обеспечить надлежащий порядок среди детей во время посадки в автобус и высадки из него при движении автобуса, во время остановок.</a:t>
            </a:r>
          </a:p>
          <a:p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Сопровождающие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начала посадки детей в автобусы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организовать сбор детей в безопасном месте. Место сбора должно быть расположено на расстоянии от места посадки не менее 15 метров;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провести сверку присутствующих детей по имеющимся спискам и отметить в списке фактически присутствующих детей;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проверить, чтобы размеры, упаковка и содержимое ручной клади и багажа детей соответствовали требованиям Правил пользования автобусами и Правил перевозки пассажиров и багажа автобусами;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погрузку багажа в багажный отсек автобуса или в специально предназначенное для перевозки багажа детей транспортное средство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инструктаж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с обязательным включением в него следующих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вопросов: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посадки в автобус и высадки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него;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во время движения и остановок (стоянок)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автобуса;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в случаях ухудшения самочувствия, при возникновении опасных и чрезвычайных ситуаций во время поездки.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25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77214"/>
            <a:ext cx="82444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7675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в автобус производится после полной остановки автобуса на посадочной площадке под руководством сопровождающих и под наблюдением водителя (при массовых перевозках, кроме того — под наблюдением ответственного за организацию перевозки). </a:t>
            </a:r>
          </a:p>
          <a:p>
            <a:pPr indent="447675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Сопровождающие подводят детей к месту посадки в организованном порядке (младших детей построенных попарно). Посадка производится через переднюю дверь автобуса. Сопровождающий рассаживает детей, по очереди входящих в автобус, обращая внимание на безопасное размещение ручной клади. Ручная кладь должна быть размещена в автобусе так, чтобы не создавать угрозу для безопасности пассажиров и не ограничивать поле обзора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водителя.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дети должны быть пристегнуты ремнями безопасности.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размещения всех детей и ручной клади в автобусе сопровождающие информируют водителя об окончании посадки и занимают назначенные им места в автобусе.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Высадка детей из автобуса во время стоянок (остановок) осуществляется через переднюю дверь. Первыми из автобуса выходят сопровождающие. Во время стоянок (остановок) сопровождающие должны находиться: один - возле передней части автобуса, другой — сзади автобуса, и наблюдать за высадкой детей и за тем, чтобы дети не выбегали на проезжую часть дороги.</a:t>
            </a:r>
          </a:p>
          <a:p>
            <a:pPr indent="447675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Ознакомлен(а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/                              /</a:t>
            </a:r>
          </a:p>
        </p:txBody>
      </p:sp>
    </p:spTree>
    <p:extLst>
      <p:ext uri="{BB962C8B-B14F-4D97-AF65-F5344CB8AC3E}">
        <p14:creationId xmlns:p14="http://schemas.microsoft.com/office/powerpoint/2010/main" val="274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454884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обеспечение перевозки детей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5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157200"/>
            <a:ext cx="8435280" cy="840093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выписке организованных групп детей из пункта проживания в другой населенный пункт региона или за его пределы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8536" y="1345332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уведомления об организованной перевозке группы детей осуществляется не позднее 48 часов до начала перевозки в междугородном сообщении и не позднее 24 часов до начала перевозок в городском и пригородном сообщениях.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Подготовить список всех пассажиров на выезд со всеми данными.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Подготовить приказ  о назначении руководителя группы детей.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Осуществить подбор транспорта для перевозки детей.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Осуществить подбор  медицинского персонала, имеющего соответствующую лицензию для сопровождения группы детей.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Разработать логистику (маршрут движения) с учетом стоянок транспортного средства.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Подать уведомление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РТ о наборе сухого пайка (в случае нахождения в пути более 3-х часов): о пунктах питания и пунктах ночлега (при необходимости).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Уведомить ГИБДД о выезде группы или подать заявку на сопровождение (более 3 автобусов).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Провести осмотр транспортного средства силами ГИБДД.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Уведомить отдел профилактики детского дорожно-транспортного травматизма ГБУ ДПО РТ «РЦВПП» о выезде группы детей.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68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57267"/>
            <a:ext cx="8229600" cy="828435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выезда организованных групп детей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37354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Провести осмотр транспортного средства силами ГИБДД.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Подготовить пакет документов на выезд.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Провести инструктаж с водителем транспортного средства.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Провести инструктаж с руководителем (ми), сопровождающим (ми) групп (ы) учащихся.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Провести инструктаж с выезжающими учащимися.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Направить уведомление о времени выезда в  отдел профилактики детского дорожно-транспортного травматизма ГБУ ДПО  РТ «РЦВПП».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60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90389" y="749669"/>
            <a:ext cx="856895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ПАКЕТ  ДОКУМЕНТОВ НА ВЫЕЗД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Приказ об отправке групп детей на мероприятие (с указанием ответственных сопровождающих, возложением ответственности за безопасность, жизнь и здоровье несовершеннолетних).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Список всех пассажиров (заверенный руководителем ОУО).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Порядок посадки пассажиров на каждый автобус, с указанием места и Ф.И.О. пассажира, включая сопровождающих.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Уведомление о питании. Набор сухого пайка.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Инструктаж с сопровождающими руководителями (инструктаж проводит органы управления образованием).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Инструктаж для детей (проводит сопровождающий).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Инструктаж для водителей (проводит инженеры ОУО для школьных автобусов, руководители групп детей перед выездом).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Уведомление о выезде</a:t>
            </a:r>
            <a:r>
              <a:rPr kumimoji="0" lang="ru-RU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ГИБДД.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 найме автобуса – договор фрахтования.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Постановление Правительства РФ №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1527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.09.2020г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8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288" y="405218"/>
            <a:ext cx="8173416" cy="3652415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РЕСПУБЛИКИ ТЫВА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 Р И К А З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«___» ____________ 2021 г.                                                                          № ____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Кызыл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3528" y="1823791"/>
            <a:ext cx="842493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971" y="517240"/>
            <a:ext cx="11620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65312" y="3547339"/>
            <a:ext cx="6408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отправке детей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Барнаул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997627"/>
            <a:ext cx="87129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проведением Чемпионата Сибирского федерального округа Школьной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баскетбольной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лиги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КЭС-БАСКЕТ» в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г.Барнаул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2021года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5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17707"/>
            <a:ext cx="9145016" cy="840093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                                                                                                         		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С.М.Тамчай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       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ознакомлены: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                           ___________Чередниченко Д.В.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            ___________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Доржу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Ч.Р.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33128"/>
            <a:ext cx="1694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ПРИКАЗЫВАЮ: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69726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Направить команду юношей МБОУ СОШ №7 г. Кызыла в количестве 12 учащихся и 2 сопровождающих для участия в финале Чемпионата Сибирского федерального округа Школьной баскетбольной лиги «КЭС-БАСКЕТ» в г. Барнауле в период с 6 по 14 марта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(Приложение №1).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Назначить сопровождающими группы учащихся: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Чередниченко Дмитрия Витальевича, учителя физической культуры МБОУ СОШ №7 г. Кызыла, старший сопровождающий;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Доржу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Чаяна Робертовича, тренера-преподавателя СБОУ СОШ №7 г. Кызыла, сопровождающим.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Ответственность: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за жизнь и безопасность детей в пути следования и обратно, а также в период нахождения на соревнованиях возложить на сопровождающих;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за соблюдение Правил организованной перевозки групп детей автобусами, утвержденных постановлением Правительства РФ от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сентября 2020г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возложить на старшего сопровождающего Чередниченко Д.В.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Директору МБОУ СОШ №7 г. Кызыла (Т.В.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сохранить заработную плату Чередниченко Д.В, в период командирования с 6 по 14 марта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Контроль за исполнением настоящего приказа возложить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образования и науки Республики Тыва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Ю.О.Ооржак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1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-169277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016410"/>
              </p:ext>
            </p:extLst>
          </p:nvPr>
        </p:nvGraphicFramePr>
        <p:xfrm>
          <a:off x="1124372" y="230188"/>
          <a:ext cx="99060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Picture" r:id="rId3" imgW="1067388" imgH="1019868" progId="Word.Picture.8">
                  <p:embed/>
                </p:oleObj>
              </mc:Choice>
              <mc:Fallback>
                <p:oleObj name="Picture" r:id="rId3" imgW="1067388" imgH="101986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372" y="230188"/>
                        <a:ext cx="990600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67544" y="21223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127898" y="396620"/>
            <a:ext cx="2667000" cy="99483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Руководителю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Управления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Роспотребнадзора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Республике Тыва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Л.К.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Салчак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51520" y="847433"/>
            <a:ext cx="273630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Министерство образования и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науки Республики Тыва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Тыва </a:t>
            </a:r>
            <a:r>
              <a:rPr lang="ru-RU" sz="1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Республиканын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ооредилге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болгаш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эртем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яамазы</a:t>
            </a: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667011, Республика Тыва, г. Кызыл, ул. Калинина, д 1 б   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тел/факс: (39422) 6-19-49,факс: 6-22-54</a:t>
            </a:r>
          </a:p>
          <a:p>
            <a:pPr algn="ctr"/>
            <a:r>
              <a:rPr lang="en-US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uprav-tuva@mail.ru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              </a:t>
            </a:r>
            <a:endParaRPr lang="en-US" sz="1200" b="1" dirty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«___» ___________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</a:t>
            </a:r>
            <a:r>
              <a:rPr lang="ru-RU" sz="1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14489" y="2953312"/>
            <a:ext cx="29009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Уважаемая Людмила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Кимовна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3373107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Тыва информирует, что выезжает группа из 9 учащихся (Приложение № 1) и 1 сопровождающего для участия в финале  Чемпионата Сибирского Федерального округа ШБЛ «КЭС-БАСКЕТ в г. Барнаул в период с «___» по «___» _________ 2021 года.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17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514549"/>
              </p:ext>
            </p:extLst>
          </p:nvPr>
        </p:nvGraphicFramePr>
        <p:xfrm>
          <a:off x="323528" y="157201"/>
          <a:ext cx="8424934" cy="1321001"/>
        </p:xfrm>
        <a:graphic>
          <a:graphicData uri="http://schemas.openxmlformats.org/drawingml/2006/table">
            <a:tbl>
              <a:tblPr/>
              <a:tblGrid>
                <a:gridCol w="522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85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611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9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89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Пункт,</a:t>
                      </a:r>
                    </a:p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час 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выезда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вылета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Пункт, дата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час 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прибытия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прилета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 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транспорта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посещения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уборных, точек питания и размещения в пути следования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59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ФИО </a:t>
                      </a:r>
                      <a:endParaRPr lang="ru-RU" sz="12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1590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руководителя, телефон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Сопро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вождающих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41">
                <a:tc gridSpan="7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Маршрут </a:t>
                      </a: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Кызыл – 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Абакан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273225"/>
              </p:ext>
            </p:extLst>
          </p:nvPr>
        </p:nvGraphicFramePr>
        <p:xfrm>
          <a:off x="323530" y="1489349"/>
          <a:ext cx="8424935" cy="2448271"/>
        </p:xfrm>
        <a:graphic>
          <a:graphicData uri="http://schemas.openxmlformats.org/drawingml/2006/table">
            <a:tbl>
              <a:tblPr/>
              <a:tblGrid>
                <a:gridCol w="512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482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Кызыл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06.03.2021г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09.25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Абакан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06.03.2021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16.25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Красноярская транспортная компания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пути горячее питание не организуется в связи с невозможности заключения договоров. Питание в пути сухой паек: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Вода (негазированная бутилированная 200 мл – 2 бут);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Яблоко (мытые свежие) – 2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Печенье (в одноразовых упаковках) 250 гр. – 1 шт.</a:t>
                      </a:r>
                    </a:p>
                    <a:p>
                      <a:pPr lvl="0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Бутерброд с сыром – 2 шт.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Питание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горячий ужин Кафе «Абакан» Договор заключен на питание.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Чередниченко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Дмитрий Витальевич 8-913-343-23-23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005597"/>
              </p:ext>
            </p:extLst>
          </p:nvPr>
        </p:nvGraphicFramePr>
        <p:xfrm>
          <a:off x="323529" y="4262334"/>
          <a:ext cx="8424935" cy="1226820"/>
        </p:xfrm>
        <a:graphic>
          <a:graphicData uri="http://schemas.openxmlformats.org/drawingml/2006/table">
            <a:tbl>
              <a:tblPr/>
              <a:tblGrid>
                <a:gridCol w="512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26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Абакан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06.03.2021г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15:30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Барнаул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07.03.2021г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12.30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Поезд №675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вагон №8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пути горячее питание в поезде</a:t>
                      </a: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Чередниченко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Дмитрий Витальевич</a:t>
                      </a:r>
                      <a:endParaRPr lang="ru-RU" sz="800" dirty="0" smtClean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707" marR="6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03848" y="4005854"/>
            <a:ext cx="2477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Абакан-Барнаул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06.03.2021г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4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2021</Words>
  <Application>Microsoft Office PowerPoint</Application>
  <PresentationFormat>Экран (16:10)</PresentationFormat>
  <Paragraphs>281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Picture</vt:lpstr>
      <vt:lpstr>«Организация организованной перевозки группы детей»</vt:lpstr>
      <vt:lpstr>Нормативно-правовое обеспечение перевозки детей</vt:lpstr>
      <vt:lpstr>    АЛГОРИТМ ДЕЙСТВИЙ при выписке организованных групп детей из пункта проживания в другой населенный пункт региона или за его пределы       </vt:lpstr>
      <vt:lpstr>В день выезда организованных групп детей</vt:lpstr>
      <vt:lpstr>Презентация PowerPoint</vt:lpstr>
      <vt:lpstr>  МИНИСТЕРСТВО ОБРАЗОВАНИЯ И   НАУКИ РЕСПУБЛИКИ ТЫВА   П Р И К А З  «___» ____________ 2021 г.                                                                          № ____ г. Кызыл </vt:lpstr>
      <vt:lpstr>Министр                                                                                                           С.М.Тамчай                           с приказом ознакомлены:                                        ___________Чередниченко Д.В.                                  ___________Доржу Ч.Р.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Сарым-оол Ч.М.</dc:creator>
  <cp:lastModifiedBy>ЛБ-1</cp:lastModifiedBy>
  <cp:revision>18</cp:revision>
  <dcterms:created xsi:type="dcterms:W3CDTF">2020-03-20T02:45:50Z</dcterms:created>
  <dcterms:modified xsi:type="dcterms:W3CDTF">2021-03-31T05:26:05Z</dcterms:modified>
</cp:coreProperties>
</file>