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  <p:sldId id="338" r:id="rId4"/>
    <p:sldId id="339" r:id="rId5"/>
    <p:sldId id="341" r:id="rId6"/>
    <p:sldId id="342" r:id="rId7"/>
    <p:sldId id="408" r:id="rId8"/>
    <p:sldId id="343" r:id="rId9"/>
    <p:sldId id="345" r:id="rId10"/>
    <p:sldId id="362" r:id="rId11"/>
    <p:sldId id="363" r:id="rId12"/>
    <p:sldId id="364" r:id="rId13"/>
    <p:sldId id="383" r:id="rId14"/>
    <p:sldId id="365" r:id="rId15"/>
    <p:sldId id="382" r:id="rId16"/>
    <p:sldId id="385" r:id="rId17"/>
    <p:sldId id="304" r:id="rId18"/>
    <p:sldId id="386" r:id="rId19"/>
    <p:sldId id="387" r:id="rId20"/>
    <p:sldId id="430" r:id="rId21"/>
    <p:sldId id="429" r:id="rId22"/>
    <p:sldId id="34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F81BD"/>
    <a:srgbClr val="30219F"/>
    <a:srgbClr val="3B4A1E"/>
    <a:srgbClr val="FFFFFF"/>
    <a:srgbClr val="639D7D"/>
    <a:srgbClr val="EAEAEA"/>
    <a:srgbClr val="E2E2E2"/>
    <a:srgbClr val="F6F5F0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59"/>
        <p:guide pos="29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40922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40922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40922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40922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8680" y="40922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9377-9BC7-4EC1-9A7B-A46FF37F7BAB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16632"/>
            <a:ext cx="9144000" cy="6624736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DBD21-E9F7-4359-B645-F8522275ABF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39377-9BC7-4EC1-9A7B-A46FF37F7BAB}" type="slidenum">
              <a:rPr lang="ru-RU" smtClean="0"/>
            </a:fld>
            <a:endParaRPr lang="ru-RU"/>
          </a:p>
        </p:txBody>
      </p:sp>
      <p:sp>
        <p:nvSpPr>
          <p:cNvPr id="9" name="Рамка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  <a:blipFill>
            <a:blip r:embed="rId14"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0" y="643359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LSivceva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6.pn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53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53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80310" y="836930"/>
            <a:ext cx="6019165" cy="829945"/>
          </a:xfrm>
          <a:prstGeom prst="rect">
            <a:avLst/>
          </a:prstGeom>
          <a:ln>
            <a:solidFill>
              <a:srgbClr val="639D7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4A1E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Эге школаның номчулга кичээлдеринде- КИЖИЗИДИЛГЕ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99795" y="2708910"/>
            <a:ext cx="2073910" cy="260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3780155" y="2637155"/>
            <a:ext cx="1917700" cy="2654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5"/>
          <a:srcRect l="5941" t="5131" r="3446" b="6348"/>
          <a:stretch>
            <a:fillRect/>
          </a:stretch>
        </p:blipFill>
        <p:spPr>
          <a:xfrm>
            <a:off x="6300470" y="2564765"/>
            <a:ext cx="1978660" cy="2589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6"/>
          <a:srcRect l="22607" t="2761" r="17543" b="3375"/>
          <a:stretch>
            <a:fillRect/>
          </a:stretch>
        </p:blipFill>
        <p:spPr>
          <a:xfrm>
            <a:off x="467360" y="188595"/>
            <a:ext cx="2012950" cy="186118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179070" y="260350"/>
            <a:ext cx="850138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2000" b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Улустуң аас чогаалының биче хевирлери - тывызыктар, үлегер домактар, оюн үдээн чугаалар, салаалар-биле оюннар, узун-тыныш, өпей ыры, дүрген чугаа, уруглар ыры, кожамык, алгыш-йөрээлдер, көгүдүглер. </a:t>
            </a:r>
            <a:r>
              <a:rPr lang="en-US" sz="2000" b="0">
                <a:solidFill>
                  <a:srgbClr val="1B26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Улустуң аас чогаалы уругларның дыл-домаан, чугаазын сайзырадырындан аңгыда, чүвени сактып алырынга, чогаадыкчы салым-чаяанын оттурарынга ужур-дузалыг. Уруглар тоолдарны дыңнаар болгаш боттары ыдып өөренир, үлегер домактарны сактып алыр, ооң кижизидикчи утказын амыдыралынга ажыглаар, тывызыктарны угаан сайзырадырынга хереглээр. 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3068955"/>
            <a:ext cx="3810000" cy="282892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7360" y="2924810"/>
            <a:ext cx="4281170" cy="3246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270510" y="260350"/>
            <a:ext cx="860298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Бойдус деп ч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үл дээрзин билиндирбишаан, кижи – т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өрээн бойдузуну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 ээзи, оо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 камгалакчызы болур; оо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 каас-чаражынга, бай-байлаанга сагыш-сеткили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өөр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үп, а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ңаа хумагалыг болур к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үзелдерни уругларга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кижизидер.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Т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өрээн черини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 каас-чараш, бай-байлак бойдузунга уругларны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 чоргааралын оттуруп, а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ңаа хумагалыг болурун болгаш дириг амытаннарга сагыш човаачал, кээргээчел биче сеткилин кижизидер.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«Чылдың үелери». Б.Хөвеңмей «Кыш», М.Кенин-Лопсан «Кыштың шүлүкчүзү», «Харжыгаш», Л.Чадамба «Соок-Ирей», «Каас үе», А.Пушкин «Кыш», С.Сүрүң-оол «Чодураа», С.Сарыг-оол «Чайлагга», Э.Кечил-оол «Солун чайым», Ч.Кара-Күске «Хүрээлелди камгалаңар!», М.Пришвин «Алдын шынаа», С.Комбу «Чогум чүл ол, уруглар?», С.Сүрүң-оол «Хек», Г.Скребицкий «Куштарның медээзи». 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20221011_1344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9925" y="3225165"/>
            <a:ext cx="1911985" cy="2550160"/>
          </a:xfrm>
          <a:prstGeom prst="rect">
            <a:avLst/>
          </a:prstGeom>
        </p:spPr>
      </p:pic>
      <p:pic>
        <p:nvPicPr>
          <p:cNvPr id="6" name="Изображение 5" descr="IMG_20221011_131916"/>
          <p:cNvPicPr>
            <a:picLocks noChangeAspect="1"/>
          </p:cNvPicPr>
          <p:nvPr/>
        </p:nvPicPr>
        <p:blipFill>
          <a:blip r:embed="rId2"/>
          <a:srcRect l="167" t="-19471" r="-21724" b="-11676"/>
          <a:stretch>
            <a:fillRect/>
          </a:stretch>
        </p:blipFill>
        <p:spPr>
          <a:xfrm>
            <a:off x="179070" y="2708910"/>
            <a:ext cx="3233420" cy="2425065"/>
          </a:xfrm>
          <a:prstGeom prst="rect">
            <a:avLst/>
          </a:prstGeom>
        </p:spPr>
      </p:pic>
      <p:pic>
        <p:nvPicPr>
          <p:cNvPr id="7" name="Изображение 6" descr="IMG_20220923_185305"/>
          <p:cNvPicPr>
            <a:picLocks noChangeAspect="1"/>
          </p:cNvPicPr>
          <p:nvPr/>
        </p:nvPicPr>
        <p:blipFill>
          <a:blip r:embed="rId3"/>
          <a:srcRect t="13173" b="4788"/>
          <a:stretch>
            <a:fillRect/>
          </a:stretch>
        </p:blipFill>
        <p:spPr>
          <a:xfrm>
            <a:off x="611505" y="4796790"/>
            <a:ext cx="1929130" cy="1925955"/>
          </a:xfrm>
          <a:prstGeom prst="rect">
            <a:avLst/>
          </a:prstGeom>
        </p:spPr>
      </p:pic>
      <p:pic>
        <p:nvPicPr>
          <p:cNvPr id="9" name="Изображение 8" descr="IMG_20220923_1853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530" y="3500755"/>
            <a:ext cx="2146935" cy="286258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605" y="3429000"/>
            <a:ext cx="2043430" cy="27254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IMG_20221115_1215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88595"/>
            <a:ext cx="1860550" cy="2480945"/>
          </a:xfrm>
          <a:prstGeom prst="rect">
            <a:avLst/>
          </a:prstGeom>
        </p:spPr>
      </p:pic>
      <p:pic>
        <p:nvPicPr>
          <p:cNvPr id="3" name="Изображение 2" descr="IMG_20221115_1217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5" y="548640"/>
            <a:ext cx="1504950" cy="2006600"/>
          </a:xfrm>
          <a:prstGeom prst="rect">
            <a:avLst/>
          </a:prstGeom>
        </p:spPr>
      </p:pic>
      <p:pic>
        <p:nvPicPr>
          <p:cNvPr id="4" name="Изображение 3" descr="IMG_20221115_1218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65" y="505460"/>
            <a:ext cx="1569085" cy="2092325"/>
          </a:xfrm>
          <a:prstGeom prst="rect">
            <a:avLst/>
          </a:prstGeom>
        </p:spPr>
      </p:pic>
      <p:pic>
        <p:nvPicPr>
          <p:cNvPr id="5" name="Изображение 4" descr="IMG_20221115_1219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190" y="505460"/>
            <a:ext cx="1695450" cy="226187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354330" y="2691130"/>
            <a:ext cx="83889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Бистиң бичии өңнүктеривис. Дириг амытаннарга ынакшылды, кээргээчел, сагыш човаачал, дузаккыр чорукка кижизидер. О.Саган-оол «Оол биле кушкаш», «Элик оглу», С.Комбу «Сайдаяк», Л.Толстой «Ак кодан». 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«Тос чүзүн малымайны» </a:t>
            </a:r>
            <a:endParaRPr lang="ru-RU" altLang="en-US" b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 descr="IMG_20230127_1144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25" y="548640"/>
            <a:ext cx="1679575" cy="2239645"/>
          </a:xfrm>
          <a:prstGeom prst="rect">
            <a:avLst/>
          </a:prstGeom>
        </p:spPr>
      </p:pic>
      <p:pic>
        <p:nvPicPr>
          <p:cNvPr id="8" name="Изображение 7" descr="кулун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485" y="3660775"/>
            <a:ext cx="3687445" cy="2838450"/>
          </a:xfrm>
          <a:prstGeom prst="rect">
            <a:avLst/>
          </a:prstGeom>
        </p:spPr>
      </p:pic>
      <p:pic>
        <p:nvPicPr>
          <p:cNvPr id="11" name="Изображение 10" descr="1670568871596"/>
          <p:cNvPicPr>
            <a:picLocks noChangeAspect="1"/>
          </p:cNvPicPr>
          <p:nvPr/>
        </p:nvPicPr>
        <p:blipFill>
          <a:blip r:embed="rId7"/>
          <a:srcRect l="11408" t="13605" r="8010" b="17132"/>
          <a:stretch>
            <a:fillRect/>
          </a:stretch>
        </p:blipFill>
        <p:spPr>
          <a:xfrm>
            <a:off x="6299835" y="3654425"/>
            <a:ext cx="2616200" cy="280860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" y="3613150"/>
            <a:ext cx="2166620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179705" y="260350"/>
            <a:ext cx="855599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 algn="just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Тыва кижиниң тыва черин хүндүлеп, хайырлап, үнелеп билиринге уругларны кижизидер. Тыва чон биле чери тудуш, тыва кижиниң бүгү-ле амыдыралынга тыва черинин чаражын болгаш ажыктыын билиндирип, тыва черинге уругларның чоргааралын оттуруп, аңаа ынак болурун чедип алыр. Е.Танова «Тыва черге йөрээл».</a:t>
            </a:r>
            <a:r>
              <a:rPr lang="en-US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Тыва Республиканын күрүне с</a:t>
            </a:r>
            <a:r>
              <a:rPr lang="ru-RU" altLang="en-US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ү</a:t>
            </a:r>
            <a:r>
              <a:rPr lang="en-US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лдезин, тугун, ыдык ырын уругларга таныштырар сорулга-биле, класс шагын эрттирип турар мен. Мээн клазым кожуун чергелиг хор көрүлдезинде киришкен</a:t>
            </a:r>
            <a:r>
              <a:rPr lang="ru-RU" altLang="en-US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Шүлүктер конкурузу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кожуун чергелиг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хор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			</a:t>
            </a:r>
            <a:endParaRPr lang="ru-RU" altLang="en-US"/>
          </a:p>
        </p:txBody>
      </p:sp>
      <p:pic>
        <p:nvPicPr>
          <p:cNvPr id="4" name="Изображение 3" descr="IMG_20221024_0754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567305"/>
            <a:ext cx="2350770" cy="313499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170" y="2276475"/>
            <a:ext cx="3438525" cy="2576195"/>
          </a:xfrm>
          <a:prstGeom prst="rect">
            <a:avLst/>
          </a:prstGeom>
        </p:spPr>
      </p:pic>
      <p:pic>
        <p:nvPicPr>
          <p:cNvPr id="3" name="Изображение 2" descr="1670568861985"/>
          <p:cNvPicPr>
            <a:picLocks noChangeAspect="1"/>
          </p:cNvPicPr>
          <p:nvPr/>
        </p:nvPicPr>
        <p:blipFill>
          <a:blip r:embed="rId3"/>
          <a:srcRect t="10996"/>
          <a:stretch>
            <a:fillRect/>
          </a:stretch>
        </p:blipFill>
        <p:spPr>
          <a:xfrm>
            <a:off x="5432425" y="4509135"/>
            <a:ext cx="3303270" cy="2204720"/>
          </a:xfrm>
          <a:prstGeom prst="rect">
            <a:avLst/>
          </a:prstGeom>
        </p:spPr>
      </p:pic>
      <p:pic>
        <p:nvPicPr>
          <p:cNvPr id="5" name="Изображение 4" descr="IMG_20221025_074528"/>
          <p:cNvPicPr>
            <a:picLocks noChangeAspect="1"/>
          </p:cNvPicPr>
          <p:nvPr/>
        </p:nvPicPr>
        <p:blipFill>
          <a:blip r:embed="rId4"/>
          <a:srcRect l="4402" t="4158" r="6173" b="2705"/>
          <a:stretch>
            <a:fillRect/>
          </a:stretch>
        </p:blipFill>
        <p:spPr>
          <a:xfrm>
            <a:off x="2771775" y="2493010"/>
            <a:ext cx="2313940" cy="32613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2051685" y="332740"/>
            <a:ext cx="664019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Эки кызып өөрениринге чүткүлдү оттуруп, школога, клазынга эш-өөрү-биле найыралдыг, эптиг-демниг болурунга кижизидип турар чогаалдар: Өөренип өөрен, Кижи </a:t>
            </a:r>
            <a:r>
              <a:rPr lang="en-US" b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болуру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чажындан. С.Сүрүң-оол «Аккырмаа биле ийи», Н.Носов «Бодалга бодааным», Е.Танова «Ийи 2», Ч.Ондар «Эдилелдиң ээзинде». Сценка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лар көргүзүп, Мөрен суурнуң Сергей Чыргал аттыг модельдиг библиотеказы-биле быжыг харылзааны тудуп,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«Аянныг номчулга» деп бөлгүмде 8 өөреникчи хаара туттунган. </a:t>
            </a:r>
            <a:endParaRPr lang="ru-RU" altLang="en-US" b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 descr="IMG_20221103_120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2853055"/>
            <a:ext cx="3858260" cy="2893695"/>
          </a:xfrm>
          <a:prstGeom prst="rect">
            <a:avLst/>
          </a:prstGeom>
        </p:spPr>
      </p:pic>
      <p:pic>
        <p:nvPicPr>
          <p:cNvPr id="9" name="Изображение 8" descr="IMG_20221103_120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55" y="3078480"/>
            <a:ext cx="3540125" cy="265493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39750" y="5733415"/>
            <a:ext cx="822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Чогаадыглар: «Ынак эжим», «Найырал деп чүл?»,  «Мээң клазым»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3"/>
          <a:srcRect l="22607" t="2761" r="17543" b="3375"/>
          <a:stretch>
            <a:fillRect/>
          </a:stretch>
        </p:blipFill>
        <p:spPr>
          <a:xfrm>
            <a:off x="296545" y="260350"/>
            <a:ext cx="1755140" cy="1623060"/>
          </a:xfrm>
          <a:prstGeom prst="ellipse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гнутая вниз стрелка 13"/>
          <p:cNvSpPr/>
          <p:nvPr/>
        </p:nvSpPr>
        <p:spPr>
          <a:xfrm rot="18839333">
            <a:off x="6391973" y="5189706"/>
            <a:ext cx="732580" cy="564769"/>
          </a:xfrm>
          <a:prstGeom prst="curvedUpArrow">
            <a:avLst>
              <a:gd name="adj1" fmla="val 25000"/>
              <a:gd name="adj2" fmla="val 64857"/>
              <a:gd name="adj3" fmla="val 60412"/>
            </a:avLst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397493" y="188893"/>
            <a:ext cx="6060745" cy="460375"/>
          </a:xfrm>
          <a:prstGeom prst="rect">
            <a:avLst/>
          </a:prstGeom>
          <a:ln>
            <a:solidFill>
              <a:srgbClr val="639D7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B4A1E"/>
                </a:solidFill>
              </a:rPr>
              <a:t>      Кым деп чогаалчы-дыр?</a:t>
            </a:r>
            <a:endParaRPr lang="ru-RU" sz="2400" b="1" dirty="0">
              <a:solidFill>
                <a:srgbClr val="3B4A1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106" y="854563"/>
            <a:ext cx="5858428" cy="5858428"/>
          </a:xfrm>
          <a:prstGeom prst="rect">
            <a:avLst/>
          </a:prstGeom>
          <a:ln>
            <a:noFill/>
          </a:ln>
        </p:spPr>
      </p:pic>
      <p:grpSp>
        <p:nvGrpSpPr>
          <p:cNvPr id="24" name="Группа 23"/>
          <p:cNvGrpSpPr/>
          <p:nvPr/>
        </p:nvGrpSpPr>
        <p:grpSpPr>
          <a:xfrm>
            <a:off x="786354" y="1376582"/>
            <a:ext cx="5277609" cy="5209446"/>
            <a:chOff x="786354" y="1376582"/>
            <a:chExt cx="5277609" cy="520944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86354" y="1376582"/>
              <a:ext cx="5277609" cy="5209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4865" y="1376582"/>
              <a:ext cx="1714147" cy="170479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Группа 19"/>
          <p:cNvGrpSpPr/>
          <p:nvPr/>
        </p:nvGrpSpPr>
        <p:grpSpPr>
          <a:xfrm>
            <a:off x="2022611" y="2273145"/>
            <a:ext cx="3313571" cy="3169285"/>
            <a:chOff x="6278839" y="2182519"/>
            <a:chExt cx="2971868" cy="2880893"/>
          </a:xfrm>
        </p:grpSpPr>
        <p:sp>
          <p:nvSpPr>
            <p:cNvPr id="2" name="Овал 1"/>
            <p:cNvSpPr/>
            <p:nvPr/>
          </p:nvSpPr>
          <p:spPr>
            <a:xfrm>
              <a:off x="6278843" y="2185907"/>
              <a:ext cx="2723212" cy="2738893"/>
            </a:xfrm>
            <a:prstGeom prst="ellipse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dirty="0"/>
            </a:p>
          </p:txBody>
        </p:sp>
        <p:sp>
          <p:nvSpPr>
            <p:cNvPr id="7" name="Овал 6"/>
            <p:cNvSpPr/>
            <p:nvPr/>
          </p:nvSpPr>
          <p:spPr>
            <a:xfrm>
              <a:off x="6278839" y="2185907"/>
              <a:ext cx="2723211" cy="2731971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36000"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278843" y="2182519"/>
              <a:ext cx="2971864" cy="2880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Пушкинниң дыка хөй чогаалдарын тыва дылче очулдурган. 3 класска номчуп танышкан </a:t>
              </a:r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«Угаанныг күске» деп</a:t>
              </a:r>
              <a:endPara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тоолдуң автору?</a:t>
              </a:r>
              <a:endParaRPr lang="ru-RU" sz="2200" b="1" dirty="0" smtClean="0"/>
            </a:p>
            <a:p>
              <a:r>
                <a:rPr lang="ru-RU" sz="2000" b="1" dirty="0" smtClean="0"/>
                <a:t>                                     </a:t>
              </a:r>
              <a:r>
                <a:rPr lang="ru-RU" sz="2000" dirty="0" smtClean="0"/>
                <a:t>                     </a:t>
              </a:r>
              <a:endParaRPr lang="ru-RU" sz="2000" dirty="0"/>
            </a:p>
          </p:txBody>
        </p:sp>
      </p:grpSp>
      <p:sp>
        <p:nvSpPr>
          <p:cNvPr id="5" name="Текстовое поле 4"/>
          <p:cNvSpPr txBox="1"/>
          <p:nvPr/>
        </p:nvSpPr>
        <p:spPr>
          <a:xfrm>
            <a:off x="6228080" y="620395"/>
            <a:ext cx="254000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Тыва, орус чогаалчыларны танып билип алырынга сонуургалды бедидер</a:t>
            </a:r>
            <a:r>
              <a:rPr lang="ru-RU" alt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.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pPr indent="0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Чогаалчыларнын допчу намдары-биле кыска таныжып турар бис.</a:t>
            </a:r>
            <a:endParaRPr lang="ru-RU" altLang="en-US"/>
          </a:p>
        </p:txBody>
      </p:sp>
      <p:pic>
        <p:nvPicPr>
          <p:cNvPr id="3" name="Изображение 2" descr="2лг"/>
          <p:cNvPicPr>
            <a:picLocks noChangeAspect="1"/>
          </p:cNvPicPr>
          <p:nvPr/>
        </p:nvPicPr>
        <p:blipFill>
          <a:blip r:embed="rId6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370" y="908685"/>
            <a:ext cx="3804285" cy="554037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5940425" y="1484630"/>
            <a:ext cx="2704465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ru-RU" altLang="en-US" sz="4000">
                <a:solidFill>
                  <a:srgbClr val="FF0000"/>
                </a:solidFill>
              </a:rPr>
              <a:t>Сергей</a:t>
            </a:r>
            <a:endParaRPr lang="ru-RU" altLang="en-US" sz="4000">
              <a:solidFill>
                <a:srgbClr val="FF0000"/>
              </a:solidFill>
            </a:endParaRPr>
          </a:p>
          <a:p>
            <a:pPr algn="ctr"/>
            <a:r>
              <a:rPr lang="ru-RU" altLang="en-US" sz="4000">
                <a:solidFill>
                  <a:srgbClr val="FF0000"/>
                </a:solidFill>
              </a:rPr>
              <a:t>Бакизович </a:t>
            </a:r>
            <a:endParaRPr lang="ru-RU" altLang="en-US" sz="4000">
              <a:solidFill>
                <a:srgbClr val="FF0000"/>
              </a:solidFill>
            </a:endParaRPr>
          </a:p>
          <a:p>
            <a:pPr algn="ctr"/>
            <a:r>
              <a:rPr lang="ru-RU" altLang="en-US" sz="4000">
                <a:solidFill>
                  <a:srgbClr val="FF0000"/>
                </a:solidFill>
              </a:rPr>
              <a:t>Пюрбю</a:t>
            </a:r>
            <a:endParaRPr lang="ru-RU" altLang="en-US" sz="4000">
              <a:solidFill>
                <a:srgbClr val="FF0000"/>
              </a:solidFill>
            </a:endParaRPr>
          </a:p>
          <a:p>
            <a:pPr algn="ctr"/>
            <a:r>
              <a:rPr lang="ru-RU" altLang="en-US" sz="4000">
                <a:solidFill>
                  <a:srgbClr val="FF0000"/>
                </a:solidFill>
              </a:rPr>
              <a:t>(1913-1975)</a:t>
            </a:r>
            <a:endParaRPr lang="ru-RU" altLang="en-US" sz="4000">
              <a:solidFill>
                <a:srgbClr val="FF0000"/>
              </a:solidFill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49630" y="26035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5" name="Изображение 4" descr="2лг"/>
          <p:cNvPicPr>
            <a:picLocks noChangeAspect="1"/>
          </p:cNvPicPr>
          <p:nvPr/>
        </p:nvPicPr>
        <p:blipFill>
          <a:blip r:embed="rId2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206" y="855833"/>
            <a:ext cx="5858428" cy="5858428"/>
          </a:xfrm>
          <a:prstGeom prst="rect">
            <a:avLst/>
          </a:prstGeom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786354" y="1376582"/>
            <a:ext cx="5277609" cy="5209446"/>
            <a:chOff x="786354" y="1376582"/>
            <a:chExt cx="5277609" cy="520944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6354" y="1376582"/>
              <a:ext cx="5277609" cy="5209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4865" y="1376582"/>
              <a:ext cx="1714147" cy="170479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1933575" y="1067275"/>
            <a:ext cx="3502523" cy="4523105"/>
            <a:chOff x="6198983" y="1086379"/>
            <a:chExt cx="3141334" cy="4111521"/>
          </a:xfrm>
        </p:grpSpPr>
        <p:sp>
          <p:nvSpPr>
            <p:cNvPr id="16" name="Овал 15"/>
            <p:cNvSpPr/>
            <p:nvPr/>
          </p:nvSpPr>
          <p:spPr>
            <a:xfrm>
              <a:off x="6278843" y="2185907"/>
              <a:ext cx="2723212" cy="2738893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278840" y="2185907"/>
              <a:ext cx="2723211" cy="2731971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36000"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198983" y="1086379"/>
              <a:ext cx="3141334" cy="41115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2000" dirty="0" smtClean="0"/>
                <a:t>                  </a:t>
              </a:r>
              <a:endParaRPr lang="ru-RU" sz="2000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  </a:t>
              </a:r>
              <a:endParaRPr lang="ru-RU" sz="2000" b="1" dirty="0" smtClean="0"/>
            </a:p>
            <a:p>
              <a:endParaRPr lang="ru-RU" sz="2000" b="1" dirty="0" smtClean="0"/>
            </a:p>
            <a:p>
              <a:endParaRPr lang="ru-RU" sz="2000" b="1" dirty="0" smtClean="0"/>
            </a:p>
            <a:p>
              <a:endParaRPr lang="ru-RU" sz="2000" b="1" dirty="0" smtClean="0"/>
            </a:p>
            <a:p>
              <a:pPr algn="ctr"/>
              <a:r>
                <a:rPr lang="ru-RU" sz="2000" b="1" dirty="0" smtClean="0"/>
                <a:t> </a:t>
              </a:r>
              <a:endParaRPr lang="ru-RU" sz="2000" b="1" dirty="0" smtClean="0"/>
            </a:p>
            <a:p>
              <a:pPr algn="ctr"/>
              <a:r>
                <a:rPr lang="ru-RU" sz="2800" b="1" dirty="0" smtClean="0"/>
                <a:t>Толя</a:t>
              </a:r>
              <a:endParaRPr lang="ru-RU" sz="2800" b="1" dirty="0" smtClean="0"/>
            </a:p>
            <a:p>
              <a:pPr algn="ctr"/>
              <a:r>
                <a:rPr lang="ru-RU" sz="2800" b="1" dirty="0" smtClean="0"/>
                <a:t>Октан-оол</a:t>
              </a:r>
              <a:endParaRPr lang="ru-RU" sz="2800" b="1" dirty="0" smtClean="0"/>
            </a:p>
            <a:p>
              <a:pPr algn="ctr"/>
              <a:r>
                <a:rPr lang="ru-RU" sz="2800" b="1" dirty="0" smtClean="0"/>
                <a:t>Марья Ивановна</a:t>
              </a:r>
              <a:endParaRPr lang="ru-RU" sz="2800" b="1" dirty="0" smtClean="0"/>
            </a:p>
            <a:p>
              <a:pPr algn="ctr"/>
              <a:r>
                <a:rPr lang="ru-RU" sz="2800" b="1" dirty="0" smtClean="0"/>
                <a:t>        </a:t>
              </a:r>
              <a:endParaRPr lang="ru-RU" sz="2800" b="1" dirty="0" smtClean="0"/>
            </a:p>
            <a:p>
              <a:r>
                <a:rPr lang="ru-RU" sz="2800" b="1" dirty="0" smtClean="0"/>
                <a:t>           </a:t>
              </a:r>
              <a:endParaRPr lang="ru-RU" sz="2800" b="1" dirty="0" smtClean="0"/>
            </a:p>
            <a:p>
              <a:r>
                <a:rPr lang="ru-RU" sz="2800" b="1" dirty="0" smtClean="0"/>
                <a:t>          </a:t>
              </a:r>
              <a:r>
                <a:rPr lang="ru-RU" sz="2200" b="1" dirty="0" smtClean="0"/>
                <a:t>     </a:t>
              </a:r>
              <a:r>
                <a:rPr lang="ru-RU" sz="2000" dirty="0" smtClean="0"/>
                <a:t>   </a:t>
              </a:r>
              <a:endParaRPr lang="ru-RU" sz="2000" dirty="0"/>
            </a:p>
          </p:txBody>
        </p:sp>
      </p:grpSp>
      <p:sp>
        <p:nvSpPr>
          <p:cNvPr id="23" name="Выгнутая вниз стрелка 22"/>
          <p:cNvSpPr/>
          <p:nvPr/>
        </p:nvSpPr>
        <p:spPr>
          <a:xfrm rot="18839333">
            <a:off x="6633908" y="5846931"/>
            <a:ext cx="732580" cy="564769"/>
          </a:xfrm>
          <a:prstGeom prst="curvedUpArrow">
            <a:avLst>
              <a:gd name="adj1" fmla="val 25000"/>
              <a:gd name="adj2" fmla="val 64857"/>
              <a:gd name="adj3" fmla="val 60412"/>
            </a:avLst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22699" y="333038"/>
            <a:ext cx="6715065" cy="829945"/>
          </a:xfrm>
          <a:prstGeom prst="rect">
            <a:avLst/>
          </a:prstGeom>
          <a:ln>
            <a:solidFill>
              <a:srgbClr val="639D7D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3B4A1E"/>
                </a:solidFill>
              </a:rPr>
              <a:t>Чечен чугааның маадырларын номчааш,  </a:t>
            </a:r>
            <a:endParaRPr lang="ru-RU" sz="2400" b="1" dirty="0">
              <a:solidFill>
                <a:srgbClr val="3B4A1E"/>
              </a:solidFill>
            </a:endParaRPr>
          </a:p>
          <a:p>
            <a:pPr algn="ctr"/>
            <a:r>
              <a:rPr lang="ru-RU" sz="2400" b="1" dirty="0">
                <a:solidFill>
                  <a:srgbClr val="3B4A1E"/>
                </a:solidFill>
              </a:rPr>
              <a:t>авторун тывар.</a:t>
            </a:r>
            <a:endParaRPr lang="ru-RU" sz="2400" b="1" dirty="0">
              <a:solidFill>
                <a:srgbClr val="3B4A1E"/>
              </a:solidFill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6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1228725"/>
            <a:ext cx="3535680" cy="473265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860290" y="1228725"/>
            <a:ext cx="4089400" cy="43999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 sz="4000">
                <a:solidFill>
                  <a:srgbClr val="FF0000"/>
                </a:solidFill>
              </a:rPr>
              <a:t>ТАНОВА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ЕКАТЕРИНА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ДҮКТҮГ-ООЛОВНА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27.03.1930-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30.03.2020.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90 хар чедир</a:t>
            </a:r>
            <a:endParaRPr lang="ru-RU" altLang="en-US" sz="4000">
              <a:solidFill>
                <a:srgbClr val="FF0000"/>
              </a:solidFill>
            </a:endParaRPr>
          </a:p>
          <a:p>
            <a:r>
              <a:rPr lang="ru-RU" altLang="en-US" sz="4000">
                <a:solidFill>
                  <a:srgbClr val="FF0000"/>
                </a:solidFill>
              </a:rPr>
              <a:t> чурттаан.</a:t>
            </a:r>
            <a:endParaRPr lang="ru-RU" altLang="en-US" sz="4000">
              <a:solidFill>
                <a:srgbClr val="FF0000"/>
              </a:solidFill>
            </a:endParaRPr>
          </a:p>
        </p:txBody>
      </p:sp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2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106" y="854563"/>
            <a:ext cx="5858428" cy="5858428"/>
          </a:xfrm>
          <a:prstGeom prst="rect">
            <a:avLst/>
          </a:prstGeom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786354" y="1376582"/>
            <a:ext cx="5277609" cy="5209446"/>
            <a:chOff x="786354" y="1376582"/>
            <a:chExt cx="5277609" cy="520944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6354" y="1376582"/>
              <a:ext cx="5277609" cy="52094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4865" y="1376582"/>
              <a:ext cx="1714147" cy="170479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1861820" y="2276871"/>
            <a:ext cx="3502523" cy="3013070"/>
            <a:chOff x="6134628" y="2185907"/>
            <a:chExt cx="3141334" cy="2738893"/>
          </a:xfrm>
        </p:grpSpPr>
        <p:sp>
          <p:nvSpPr>
            <p:cNvPr id="16" name="Овал 15"/>
            <p:cNvSpPr/>
            <p:nvPr/>
          </p:nvSpPr>
          <p:spPr>
            <a:xfrm>
              <a:off x="6278843" y="2185907"/>
              <a:ext cx="2723212" cy="2738893"/>
            </a:xfrm>
            <a:prstGeom prst="ellipse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278840" y="2185907"/>
              <a:ext cx="2723211" cy="2731971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rgbClr val="639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36000" rtlCol="0" anchor="ctr"/>
            <a:lstStyle/>
            <a:p>
              <a:pPr algn="ctr"/>
              <a:endParaRPr lang="ru-RU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134628" y="2186268"/>
              <a:ext cx="3141334" cy="26009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2000" dirty="0" smtClean="0"/>
                <a:t>                  </a:t>
              </a:r>
              <a:endParaRPr lang="ru-RU" sz="2000" dirty="0" smtClean="0"/>
            </a:p>
            <a:p>
              <a:r>
                <a:rPr lang="ru-RU" sz="2000" b="1" dirty="0"/>
                <a:t> </a:t>
              </a:r>
              <a:r>
                <a:rPr lang="ru-RU" sz="2000" b="1" dirty="0" smtClean="0"/>
                <a:t>          </a:t>
              </a:r>
              <a:endParaRPr lang="ru-RU" sz="2800" b="1" dirty="0" smtClean="0"/>
            </a:p>
            <a:p>
              <a:pPr algn="ctr"/>
              <a:r>
                <a:rPr lang="ru-RU" sz="2800" b="1" dirty="0" smtClean="0"/>
                <a:t>«Ак кодан» деп чечен чугааның автору?        </a:t>
              </a:r>
              <a:endParaRPr lang="ru-RU" sz="2800" b="1" dirty="0" smtClean="0"/>
            </a:p>
            <a:p>
              <a:r>
                <a:rPr lang="ru-RU" sz="2800" b="1" dirty="0" smtClean="0"/>
                <a:t>           </a:t>
              </a:r>
              <a:endParaRPr lang="ru-RU" sz="2800" b="1" dirty="0" smtClean="0"/>
            </a:p>
            <a:p>
              <a:r>
                <a:rPr lang="ru-RU" sz="2800" b="1" dirty="0" smtClean="0"/>
                <a:t>          </a:t>
              </a:r>
              <a:r>
                <a:rPr lang="ru-RU" sz="2200" b="1" dirty="0" smtClean="0"/>
                <a:t>     </a:t>
              </a:r>
              <a:r>
                <a:rPr lang="ru-RU" sz="2000" dirty="0" smtClean="0"/>
                <a:t>   </a:t>
              </a:r>
              <a:endParaRPr lang="ru-RU" sz="2000" dirty="0"/>
            </a:p>
          </p:txBody>
        </p:sp>
      </p:grpSp>
      <p:sp>
        <p:nvSpPr>
          <p:cNvPr id="23" name="Выгнутая вниз стрелка 22"/>
          <p:cNvSpPr/>
          <p:nvPr/>
        </p:nvSpPr>
        <p:spPr>
          <a:xfrm rot="18839333">
            <a:off x="6633908" y="5846931"/>
            <a:ext cx="732580" cy="564769"/>
          </a:xfrm>
          <a:prstGeom prst="curvedUpArrow">
            <a:avLst>
              <a:gd name="adj1" fmla="val 25000"/>
              <a:gd name="adj2" fmla="val 64857"/>
              <a:gd name="adj3" fmla="val 60412"/>
            </a:avLst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5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6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овое поле 105"/>
          <p:cNvSpPr txBox="1"/>
          <p:nvPr/>
        </p:nvSpPr>
        <p:spPr>
          <a:xfrm>
            <a:off x="467995" y="260350"/>
            <a:ext cx="8141335" cy="5692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ru-RU" alt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	    </a:t>
            </a:r>
            <a:endParaRPr lang="ru-RU" altLang="en-US" sz="28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/>
            <a:endParaRPr lang="ru-RU" altLang="en-US" sz="28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/>
            <a:r>
              <a:rPr lang="ru-RU" alt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	К</a:t>
            </a:r>
            <a:r>
              <a:rPr 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ижи. Кижизидилге. Бо ийи сөстүң чаңгыс </a:t>
            </a:r>
            <a:r>
              <a:rPr lang="ru-RU" alt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        дазылдыы </a:t>
            </a:r>
            <a:r>
              <a:rPr 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кижи болурунга кижизидилгениң ужур-дузазын чиге айыткан. Кижизидилге кичээл бүрүзүнде чоруп турар.</a:t>
            </a:r>
            <a:r>
              <a:rPr lang="ru-RU" altLang="en-US" sz="2800" b="0">
                <a:latin typeface="Times New Roman" panose="02020603050405020304" pitchFamily="18" charset="0"/>
                <a:ea typeface="SimSun" panose="02010600030101010101" pitchFamily="2" charset="-122"/>
              </a:rPr>
              <a:t> Уругларнын номчулга кичээлдеринге өөренир чүүлдери оларга долгандыр турар бойдус болгаш ниитилел дугайында билиглерни бээр, оларнын кижизидилгезинге улуг рольду ойнап турар. Эрес-дидим, ак сеткилдиг, шынчы, төлептиг кижилер дугайында чүүлдерни номчуп, сайгарып тургаш уругларны моральдыг мөзү-шынарга, ужур-чурумга кижизидер. </a:t>
            </a:r>
            <a:endParaRPr lang="ru-RU" altLang="en-US" sz="2800"/>
          </a:p>
        </p:txBody>
      </p:sp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3"/>
          <a:srcRect l="22607" t="2761" r="17543" b="3375"/>
          <a:stretch>
            <a:fillRect/>
          </a:stretch>
        </p:blipFill>
        <p:spPr>
          <a:xfrm>
            <a:off x="251460" y="188595"/>
            <a:ext cx="1315085" cy="121602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85" y="332740"/>
            <a:ext cx="4116705" cy="58896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300470" y="1557020"/>
            <a:ext cx="35388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>
                <a:solidFill>
                  <a:srgbClr val="FF0000"/>
                </a:solidFill>
              </a:rPr>
              <a:t>ЛЕВ </a:t>
            </a:r>
            <a:endParaRPr lang="ru-RU" altLang="en-US" sz="2400">
              <a:solidFill>
                <a:srgbClr val="FF0000"/>
              </a:solidFill>
            </a:endParaRPr>
          </a:p>
          <a:p>
            <a:r>
              <a:rPr lang="ru-RU" altLang="en-US" sz="2400">
                <a:solidFill>
                  <a:srgbClr val="FF0000"/>
                </a:solidFill>
              </a:rPr>
              <a:t>НИКОЛАЕВИЧ </a:t>
            </a:r>
            <a:endParaRPr lang="ru-RU" altLang="en-US" sz="2400">
              <a:solidFill>
                <a:srgbClr val="FF0000"/>
              </a:solidFill>
            </a:endParaRPr>
          </a:p>
          <a:p>
            <a:r>
              <a:rPr lang="ru-RU" altLang="en-US" sz="2400">
                <a:solidFill>
                  <a:srgbClr val="FF0000"/>
                </a:solidFill>
              </a:rPr>
              <a:t>ТОЛСТОЙ</a:t>
            </a:r>
            <a:endParaRPr lang="ru-RU" altLang="en-US" sz="2400">
              <a:solidFill>
                <a:srgbClr val="FF0000"/>
              </a:solidFill>
            </a:endParaRPr>
          </a:p>
          <a:p>
            <a:r>
              <a:rPr lang="ru-RU" altLang="en-US" sz="2400">
                <a:solidFill>
                  <a:srgbClr val="FF0000"/>
                </a:solidFill>
              </a:rPr>
              <a:t>09.09.1828-</a:t>
            </a:r>
            <a:endParaRPr lang="ru-RU" altLang="en-US" sz="2400">
              <a:solidFill>
                <a:srgbClr val="FF0000"/>
              </a:solidFill>
            </a:endParaRPr>
          </a:p>
          <a:p>
            <a:r>
              <a:rPr lang="ru-RU" altLang="en-US" sz="2400">
                <a:solidFill>
                  <a:srgbClr val="FF0000"/>
                </a:solidFill>
              </a:rPr>
              <a:t>20.11.1910</a:t>
            </a:r>
            <a:endParaRPr lang="ru-RU" altLang="en-US" sz="2400">
              <a:solidFill>
                <a:srgbClr val="FF0000"/>
              </a:solidFill>
            </a:endParaRPr>
          </a:p>
          <a:p>
            <a:r>
              <a:rPr lang="ru-RU" altLang="en-US" sz="2400">
                <a:solidFill>
                  <a:srgbClr val="FF0000"/>
                </a:solidFill>
              </a:rPr>
              <a:t>(82чыл чурттаан)</a:t>
            </a:r>
            <a:endParaRPr lang="ru-RU" altLang="en-US" sz="2400">
              <a:solidFill>
                <a:srgbClr val="FF0000"/>
              </a:solidFill>
            </a:endParaRPr>
          </a:p>
        </p:txBody>
      </p:sp>
      <p:pic>
        <p:nvPicPr>
          <p:cNvPr id="3" name="Изображение 2" descr="2лг"/>
          <p:cNvPicPr>
            <a:picLocks noChangeAspect="1"/>
          </p:cNvPicPr>
          <p:nvPr/>
        </p:nvPicPr>
        <p:blipFill>
          <a:blip r:embed="rId2"/>
          <a:srcRect l="22607" t="2761" r="17543" b="3375"/>
          <a:stretch>
            <a:fillRect/>
          </a:stretch>
        </p:blipFill>
        <p:spPr>
          <a:xfrm>
            <a:off x="296545" y="188595"/>
            <a:ext cx="1755140" cy="1623060"/>
          </a:xfrm>
          <a:prstGeom prst="ellipse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овое поле 105"/>
          <p:cNvSpPr txBox="1"/>
          <p:nvPr/>
        </p:nvSpPr>
        <p:spPr>
          <a:xfrm>
            <a:off x="252095" y="260350"/>
            <a:ext cx="8514715" cy="6554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ru-RU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Түңнел.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Литературлуг номчулга уругларны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тыва чоннуң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төөгүзүнге чоргааралды, бойдуска, кижиге, дириг амытаннарга гуманисчи хамаарылгалыг болурунга, төрээн тыва чуртунга, чонунга, дылынга камныг, хумагалыг болурунга  кижизидип турар.                      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омчулга 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кичээлдери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амыдыралга тура-соруктуг, омак-сергек, күш-ажылга  болгаш </a:t>
            </a:r>
            <a:r>
              <a:rPr lang="en-US" sz="2800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уругларны патриотизмнин, интернационализмнин ёзузунга, эстетиктиг овур-хевирнин аажы-чанынга </a:t>
            </a:r>
            <a:r>
              <a:rPr lang="ru-RU" altLang="en-US" sz="2800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хевирлеп </a:t>
            </a:r>
            <a:r>
              <a:rPr lang="en-US" sz="2800" b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турар.     </a:t>
            </a:r>
            <a:endParaRPr lang="en-US" sz="2800" b="0">
              <a:solidFill>
                <a:srgbClr val="222222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just"/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Уран номчулгага быжыг хандыкшылдыг болурунга өөредир,  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аас болгаш бижимел чугаазын сайзырадыр, 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билип алган билиглерин практика кырынга ажыглап, өөреникчилернин дилеп тывар, сонуургалдыг  ажылдаарын сайзырадып турар.</a:t>
            </a:r>
            <a:endParaRPr lang="ru-RU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278541" y="6225988"/>
            <a:ext cx="576064" cy="360040"/>
          </a:xfrm>
          <a:prstGeom prst="actionButtonForwardNex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>
            <a:solidFill>
              <a:srgbClr val="639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275840" y="260350"/>
            <a:ext cx="6578600" cy="6000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Номчулга кичээлдериниң кижизидикчи сорулгалары: </a:t>
            </a:r>
            <a:endParaRPr lang="ru-RU" altLang="en-US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/>
            <a:endParaRPr lang="ru-RU" altLang="en-US" sz="2400" b="1"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  <a:p>
            <a:pPr indent="0" algn="just"/>
            <a:r>
              <a:rPr lang="ru-RU" altLang="en-US" sz="2400"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1. Чогаалдар дамчыштыр уругларны күш-ажылга ынак болурун, аңаа боттарынын хире-шаа-биле киржирин, ону хүндүлээрин; күш-ажыл кижи бүрүзүнүн хүлээлгези болгаш эргези дээрзин билиндирер. Ажылды кедилиг, эчизинге чедир кылырын, багай аажы-чаңга өөренмейн, чараш үлегер-чижекке, бот-кижизидилгеге хевирлээр. </a:t>
            </a:r>
            <a:endParaRPr lang="ru-RU" altLang="en-US" sz="24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Литературлуг номчулга эге класс өөреникчилериниң медерелин сайзырадырынга, сагыш-сеткилин байыдарынга, аажы-чанын хевирлээринге, чоннун чаагай чанчылдарын эдереринге аажок улуг салдарны чедирип турар.</a:t>
            </a:r>
            <a:endParaRPr lang="ru-RU" altLang="en-US" sz="2400"/>
          </a:p>
        </p:txBody>
      </p:sp>
      <p:pic>
        <p:nvPicPr>
          <p:cNvPr id="3" name="Изображение 2" descr="2лг"/>
          <p:cNvPicPr>
            <a:picLocks noChangeAspect="1"/>
          </p:cNvPicPr>
          <p:nvPr/>
        </p:nvPicPr>
        <p:blipFill>
          <a:blip r:embed="rId3"/>
          <a:srcRect l="22607" t="2761" r="17543" b="3375"/>
          <a:stretch>
            <a:fillRect/>
          </a:stretch>
        </p:blipFill>
        <p:spPr>
          <a:xfrm>
            <a:off x="262890" y="188595"/>
            <a:ext cx="2012950" cy="186118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" name="Текстовое поле 105"/>
          <p:cNvSpPr txBox="1"/>
          <p:nvPr/>
        </p:nvSpPr>
        <p:spPr>
          <a:xfrm>
            <a:off x="333375" y="188595"/>
            <a:ext cx="851281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Times New Roman" panose="02020603050405020304" pitchFamily="18" charset="0"/>
                <a:cs typeface="sans-serif" charset="0"/>
              </a:rPr>
              <a:t>Кижизидилге ажылы өг-бүледен, ада-иезинге ынакшылдан, хүндүткелден эгелээр. Өг-бүле, ава, ача, акы-дуңма дугайында шүлүктер, чечен чугаалар: Б.Хөвеңмей «Ием холу», С.Тока «Ававыс чокта», Э.Кечил-оол «Ава сөзүн дыңнаваска». </a:t>
            </a:r>
            <a:r>
              <a:rPr lang="ru-RU" altLang="en-US" b="0">
                <a:latin typeface="Times New Roman" panose="02020603050405020304" pitchFamily="18" charset="0"/>
                <a:cs typeface="sans-serif" charset="0"/>
              </a:rPr>
              <a:t>ПРОЕКТ</a:t>
            </a:r>
            <a:endParaRPr lang="ru-RU" altLang="en-US" b="0">
              <a:latin typeface="Times New Roman" panose="02020603050405020304" pitchFamily="18" charset="0"/>
              <a:cs typeface="sans-serif" charset="0"/>
            </a:endParaRPr>
          </a:p>
        </p:txBody>
      </p:sp>
      <p:pic>
        <p:nvPicPr>
          <p:cNvPr id="4" name="Изображение 3" descr="IMG_20221013_1253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268730"/>
            <a:ext cx="1680845" cy="2242185"/>
          </a:xfrm>
          <a:prstGeom prst="rect">
            <a:avLst/>
          </a:prstGeom>
        </p:spPr>
      </p:pic>
      <p:pic>
        <p:nvPicPr>
          <p:cNvPr id="6" name="Изображение 5" descr="IMG_20221013_125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265555"/>
            <a:ext cx="1684020" cy="2245360"/>
          </a:xfrm>
          <a:prstGeom prst="rect">
            <a:avLst/>
          </a:prstGeom>
        </p:spPr>
      </p:pic>
      <p:pic>
        <p:nvPicPr>
          <p:cNvPr id="9" name="Изображение 8" descr="IMG_20221014_1019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55" y="1265555"/>
            <a:ext cx="1609090" cy="1391920"/>
          </a:xfrm>
          <a:prstGeom prst="rect">
            <a:avLst/>
          </a:prstGeom>
        </p:spPr>
      </p:pic>
      <p:pic>
        <p:nvPicPr>
          <p:cNvPr id="10" name="Изображение 9" descr="IMG_20221013_1215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80" y="1268730"/>
            <a:ext cx="1430020" cy="1906905"/>
          </a:xfrm>
          <a:prstGeom prst="rect">
            <a:avLst/>
          </a:prstGeom>
        </p:spPr>
      </p:pic>
      <p:pic>
        <p:nvPicPr>
          <p:cNvPr id="11" name="Изображение 10" descr="IMG_20221013_1223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935" y="1265555"/>
            <a:ext cx="1563370" cy="2084705"/>
          </a:xfrm>
          <a:prstGeom prst="rect">
            <a:avLst/>
          </a:prstGeom>
        </p:spPr>
      </p:pic>
      <p:pic>
        <p:nvPicPr>
          <p:cNvPr id="12" name="Изображение 11" descr="IMG_20221121_0822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195" y="2637155"/>
            <a:ext cx="2014855" cy="1511300"/>
          </a:xfrm>
          <a:prstGeom prst="rect">
            <a:avLst/>
          </a:prstGeom>
        </p:spPr>
      </p:pic>
      <p:pic>
        <p:nvPicPr>
          <p:cNvPr id="13" name="Изображение 12" descr="IMG_20221118_0854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3712845"/>
            <a:ext cx="1996440" cy="2661920"/>
          </a:xfrm>
          <a:prstGeom prst="rect">
            <a:avLst/>
          </a:prstGeom>
        </p:spPr>
      </p:pic>
      <p:pic>
        <p:nvPicPr>
          <p:cNvPr id="14" name="Изображение 13" descr="IMG_20221118_085554"/>
          <p:cNvPicPr>
            <a:picLocks noChangeAspect="1"/>
          </p:cNvPicPr>
          <p:nvPr/>
        </p:nvPicPr>
        <p:blipFill>
          <a:blip r:embed="rId8"/>
          <a:srcRect l="17412" t="7789" r="11457" b="12579"/>
          <a:stretch>
            <a:fillRect/>
          </a:stretch>
        </p:blipFill>
        <p:spPr>
          <a:xfrm>
            <a:off x="6654165" y="3378200"/>
            <a:ext cx="2192020" cy="3272155"/>
          </a:xfrm>
          <a:prstGeom prst="rect">
            <a:avLst/>
          </a:prstGeom>
        </p:spPr>
      </p:pic>
      <p:pic>
        <p:nvPicPr>
          <p:cNvPr id="15" name="Изображение 14" descr="IMG_20221118_092416"/>
          <p:cNvPicPr>
            <a:picLocks noChangeAspect="1"/>
          </p:cNvPicPr>
          <p:nvPr/>
        </p:nvPicPr>
        <p:blipFill>
          <a:blip r:embed="rId9"/>
          <a:srcRect l="8958" r="19799"/>
          <a:stretch>
            <a:fillRect/>
          </a:stretch>
        </p:blipFill>
        <p:spPr>
          <a:xfrm>
            <a:off x="4211955" y="4220845"/>
            <a:ext cx="2337435" cy="2461260"/>
          </a:xfrm>
          <a:prstGeom prst="rect">
            <a:avLst/>
          </a:prstGeom>
        </p:spPr>
      </p:pic>
      <p:pic>
        <p:nvPicPr>
          <p:cNvPr id="16" name="Изображение 15" descr="IMG_20221118_0914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75" y="3510915"/>
            <a:ext cx="2092325" cy="2789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09880" y="332740"/>
            <a:ext cx="86518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 кылган ажыл- элеп читпес алдар!</a:t>
            </a:r>
            <a:endParaRPr lang="ru-RU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Ю.Кюнзегеш «Шартылаа биле кымыскаяк», Ю.Кюнзегеш «Ажыл», О.Сувакпит «Салаалар». Күш-ажылга тураскааткан үлегер домактар, чечен сөстер чыып, номчугаш кылган бис. Күш-ажылдың хоочуну, РФ өөредилгезиниң хүндүлүг ажылдакчызы, хоочун башкы  Докталай С.Ы.-биле ужуражылга .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 descr="IMG_20220930_1246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4509135"/>
            <a:ext cx="2637790" cy="1978660"/>
          </a:xfrm>
          <a:prstGeom prst="rect">
            <a:avLst/>
          </a:prstGeom>
        </p:spPr>
      </p:pic>
      <p:pic>
        <p:nvPicPr>
          <p:cNvPr id="6" name="Изображение 5" descr="IMG_20220930_130522"/>
          <p:cNvPicPr>
            <a:picLocks noChangeAspect="1"/>
          </p:cNvPicPr>
          <p:nvPr/>
        </p:nvPicPr>
        <p:blipFill>
          <a:blip r:embed="rId2"/>
          <a:srcRect l="16152" t="31609" r="2626" b="14465"/>
          <a:stretch>
            <a:fillRect/>
          </a:stretch>
        </p:blipFill>
        <p:spPr>
          <a:xfrm>
            <a:off x="395605" y="2305050"/>
            <a:ext cx="4135755" cy="2059305"/>
          </a:xfrm>
          <a:prstGeom prst="rect">
            <a:avLst/>
          </a:prstGeom>
        </p:spPr>
      </p:pic>
      <p:sp>
        <p:nvSpPr>
          <p:cNvPr id="106" name="Текстовое поле 105"/>
          <p:cNvSpPr txBox="1"/>
          <p:nvPr/>
        </p:nvSpPr>
        <p:spPr>
          <a:xfrm>
            <a:off x="5507990" y="2420620"/>
            <a:ext cx="3241675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1000" b="0">
                <a:latin typeface="Times New Roman" panose="02020603050405020304" pitchFamily="18" charset="0"/>
                <a:ea typeface="SimSun" panose="02010600030101010101" pitchFamily="2" charset="-122"/>
              </a:rPr>
              <a:t>Тыва Республиканың Эрзин кожууннуң Мөрен суурунуңмуниципалдыг бюджеттиг өөредилге чериортумак ниити билиг школазы</a:t>
            </a:r>
            <a:endParaRPr lang="en-US" sz="10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ctr"/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                          </a:t>
            </a:r>
            <a:endParaRPr lang="en-US" b="1" i="1">
              <a:solidFill>
                <a:srgbClr val="FF0000"/>
              </a:solidFill>
              <a:latin typeface="Times New Roman" panose="02020603050405020304" pitchFamily="18" charset="0"/>
              <a:cs typeface="sans-serif" charset="0"/>
            </a:endParaRPr>
          </a:p>
          <a:p>
            <a:pPr indent="0" algn="ctr"/>
            <a:r>
              <a:rPr lang="en-US" sz="1200" b="1" i="1">
                <a:solidFill>
                  <a:srgbClr val="FF0000"/>
                </a:solidFill>
                <a:latin typeface="Times New Roman" panose="02020603050405020304" pitchFamily="18" charset="0"/>
                <a:cs typeface="sans-serif" charset="0"/>
              </a:rPr>
              <a:t>КҮШ-АЖЫЛ ДУГАЙЫНДАҮЛЕГЕР ДОМАКТАР</a:t>
            </a:r>
            <a:r>
              <a:rPr lang="en-US" sz="1200" b="1" i="1">
                <a:solidFill>
                  <a:srgbClr val="000000"/>
                </a:solidFill>
                <a:latin typeface="Times New Roman" panose="02020603050405020304" pitchFamily="18" charset="0"/>
                <a:cs typeface="sans-serif" charset="0"/>
              </a:rPr>
              <a:t>    </a:t>
            </a:r>
            <a:r>
              <a:rPr lang="en-US" sz="1200" b="0">
                <a:solidFill>
                  <a:srgbClr val="000000"/>
                </a:solidFill>
                <a:latin typeface="Times New Roman" panose="02020603050405020304" pitchFamily="18" charset="0"/>
                <a:cs typeface="sans-serif" charset="0"/>
              </a:rPr>
              <a:t>ЧЫЫП БИЖЭЭН: 3 классчылар</a:t>
            </a:r>
            <a:endParaRPr lang="en-US" sz="1200" b="0">
              <a:solidFill>
                <a:srgbClr val="000000"/>
              </a:solidFill>
              <a:latin typeface="Times New Roman" panose="02020603050405020304" pitchFamily="18" charset="0"/>
              <a:cs typeface="sans-serif" charset="0"/>
            </a:endParaRPr>
          </a:p>
          <a:p>
            <a:pPr indent="0" algn="ctr"/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 </a:t>
            </a:r>
            <a:endParaRPr lang="en-US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ctr"/>
            <a:r>
              <a:rPr lang="en-US" sz="1200" b="0">
                <a:latin typeface="Times New Roman" panose="02020603050405020304" pitchFamily="18" charset="0"/>
                <a:ea typeface="SimSun" panose="02010600030101010101" pitchFamily="2" charset="-122"/>
              </a:rPr>
              <a:t>2022-2023 өөредилге чылы</a:t>
            </a:r>
            <a:endParaRPr lang="en-US" sz="12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ctr"/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   </a:t>
            </a:r>
            <a:endParaRPr lang="ru-RU" altLang="en-US"/>
          </a:p>
        </p:txBody>
      </p:sp>
      <p:pic>
        <p:nvPicPr>
          <p:cNvPr id="9" name="Изображение 8" descr="IMG_20220930_132225"/>
          <p:cNvPicPr>
            <a:picLocks noChangeAspect="1"/>
          </p:cNvPicPr>
          <p:nvPr/>
        </p:nvPicPr>
        <p:blipFill>
          <a:blip r:embed="rId3"/>
          <a:srcRect l="21639" t="18151" r="29826" b="13629"/>
          <a:stretch>
            <a:fillRect/>
          </a:stretch>
        </p:blipFill>
        <p:spPr>
          <a:xfrm>
            <a:off x="3275965" y="4411980"/>
            <a:ext cx="1944370" cy="2049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16677494988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7675" y="260350"/>
            <a:ext cx="2143125" cy="3810000"/>
          </a:xfrm>
          <a:prstGeom prst="rect">
            <a:avLst/>
          </a:prstGeom>
        </p:spPr>
      </p:pic>
      <p:pic>
        <p:nvPicPr>
          <p:cNvPr id="8" name="Изображение 7" descr="IMG_20221010_082110"/>
          <p:cNvPicPr>
            <a:picLocks noChangeAspect="1"/>
          </p:cNvPicPr>
          <p:nvPr/>
        </p:nvPicPr>
        <p:blipFill>
          <a:blip r:embed="rId2"/>
          <a:srcRect t="31148" r="38654" b="11836"/>
          <a:stretch>
            <a:fillRect/>
          </a:stretch>
        </p:blipFill>
        <p:spPr>
          <a:xfrm>
            <a:off x="899795" y="1700530"/>
            <a:ext cx="1724025" cy="2136775"/>
          </a:xfrm>
          <a:prstGeom prst="rect">
            <a:avLst/>
          </a:prstGeom>
        </p:spPr>
      </p:pic>
      <p:pic>
        <p:nvPicPr>
          <p:cNvPr id="9" name="Изображение 8" descr="1667749497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260350"/>
            <a:ext cx="2850515" cy="3783965"/>
          </a:xfrm>
          <a:prstGeom prst="rect">
            <a:avLst/>
          </a:prstGeom>
        </p:spPr>
      </p:pic>
      <p:pic>
        <p:nvPicPr>
          <p:cNvPr id="3" name="Изображение 2" descr="1670568871268"/>
          <p:cNvPicPr>
            <a:picLocks noChangeAspect="1"/>
          </p:cNvPicPr>
          <p:nvPr/>
        </p:nvPicPr>
        <p:blipFill>
          <a:blip r:embed="rId4"/>
          <a:srcRect l="3559" r="-9858" b="18479"/>
          <a:stretch>
            <a:fillRect/>
          </a:stretch>
        </p:blipFill>
        <p:spPr>
          <a:xfrm>
            <a:off x="755650" y="4004945"/>
            <a:ext cx="2143125" cy="26416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550" y="4223385"/>
            <a:ext cx="2004060" cy="19323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235" y="4149090"/>
            <a:ext cx="3073400" cy="2305050"/>
          </a:xfrm>
          <a:prstGeom prst="rect">
            <a:avLst/>
          </a:prstGeom>
        </p:spPr>
      </p:pic>
      <p:pic>
        <p:nvPicPr>
          <p:cNvPr id="2" name="Изображение 1" descr="2лг"/>
          <p:cNvPicPr>
            <a:picLocks noChangeAspect="1"/>
          </p:cNvPicPr>
          <p:nvPr/>
        </p:nvPicPr>
        <p:blipFill>
          <a:blip r:embed="rId7"/>
          <a:srcRect l="22607" t="2761" r="17543" b="3375"/>
          <a:stretch>
            <a:fillRect/>
          </a:stretch>
        </p:blipFill>
        <p:spPr>
          <a:xfrm>
            <a:off x="251460" y="77470"/>
            <a:ext cx="1755140" cy="1623060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" name="Текстовое поле 105"/>
          <p:cNvSpPr txBox="1"/>
          <p:nvPr/>
        </p:nvSpPr>
        <p:spPr>
          <a:xfrm>
            <a:off x="395605" y="404495"/>
            <a:ext cx="84918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Төрээн чуртун кымдан камгалап турарын болгаш дайын х</a:t>
            </a:r>
            <a:r>
              <a:rPr lang="ru-RU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ү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ннеринде бистиң Шериивистиң маадырлыг чоруун, оларның чүү дээш демисежип чораанын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ам бо хүннерде канчаар шын дээш тулчуп турарын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билиндирер. Төлевилел «Төрээн чуртум камгалакчылары». Э.Кечил-оол «Шолалатканым», А.Барто «Ийи алышкы».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altLang="en-US" b="0">
              <a:solidFill>
                <a:srgbClr val="000000"/>
              </a:solidFill>
              <a:highlight>
                <a:srgbClr val="FF0000"/>
              </a:highligh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Изображение 1" descr="IMG_20230127_075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1772920"/>
            <a:ext cx="6271260" cy="47034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6" name="Текстовое поле 105"/>
          <p:cNvSpPr txBox="1"/>
          <p:nvPr/>
        </p:nvSpPr>
        <p:spPr>
          <a:xfrm>
            <a:off x="322580" y="260350"/>
            <a:ext cx="84791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Чоннуң чаагай чаңчылдары болгаш ёзулалдары деп чүл ол дээрзин болгаш оларның амыдырал-биле холбаазын билиндирер. К-Э.К.Кудажы «Таңды кежии», М.Кенин-</a:t>
            </a:r>
            <a:r>
              <a:rPr lang="en-US" b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Лопсан</a:t>
            </a:r>
            <a:r>
              <a:rPr lang="en-US" b="0">
                <a:gradFill>
                  <a:gsLst>
                    <a:gs pos="0">
                      <a:srgbClr val="007BD3"/>
                    </a:gs>
                    <a:gs pos="0">
                      <a:srgbClr val="007BD3"/>
                    </a:gs>
                    <a:gs pos="0">
                      <a:srgbClr val="007BD3"/>
                    </a:gs>
                    <a:gs pos="100000">
                      <a:srgbClr val="034373"/>
                    </a:gs>
                    <a:gs pos="100000">
                      <a:srgbClr val="03437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«Муңгашталган балыктар», Е.Танова «Артыш». Төлевилел «Кадак»</a:t>
            </a:r>
            <a:r>
              <a:rPr lang="ru-RU" altLang="en-US" b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«Шагаа».</a:t>
            </a:r>
            <a:endParaRPr lang="ru-RU" altLang="en-US" b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1187450" y="1484630"/>
            <a:ext cx="3188970" cy="7908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b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</a:t>
            </a:r>
            <a:r>
              <a:rPr lang="en-US" sz="1600" b="0">
                <a:solidFill>
                  <a:schemeClr val="accent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ыва Республиканың Эрзин кожууннуң Мөрен суурунуңмуниципалдыг бюджеттиг өөредилге чериортумак ниити билиг школазы</a:t>
            </a:r>
            <a:r>
              <a:rPr lang="en-US" sz="1600" b="0">
                <a:latin typeface="Times New Roman" panose="02020603050405020304" pitchFamily="18" charset="0"/>
                <a:ea typeface="SimSun" panose="02010600030101010101" pitchFamily="2" charset="-122"/>
              </a:rPr>
              <a:t>                             </a:t>
            </a:r>
            <a:endParaRPr lang="en-US" sz="1600" b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indent="0" algn="ctr"/>
            <a:r>
              <a:rPr lang="en-US" sz="1600" b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2022 чыл - </a:t>
            </a:r>
            <a:r>
              <a:rPr lang="en-US" sz="1600" b="0">
                <a:solidFill>
                  <a:srgbClr val="FF0000"/>
                </a:solidFill>
                <a:latin typeface="Times New Roman" panose="02020603050405020304" pitchFamily="18" charset="0"/>
                <a:cs typeface="sans-serif" charset="0"/>
              </a:rPr>
              <a:t>Россияның чоннарының культурлуг салгалының чылынга тураскааткан класс шагы:</a:t>
            </a:r>
            <a:r>
              <a:rPr lang="en-US" sz="1600" b="1" i="1">
                <a:solidFill>
                  <a:srgbClr val="FF0000"/>
                </a:solidFill>
                <a:latin typeface="Times New Roman" panose="02020603050405020304" pitchFamily="18" charset="0"/>
                <a:cs typeface="sans-serif" charset="0"/>
              </a:rPr>
              <a:t>«КАДАК - культурлуг салгал»</a:t>
            </a:r>
            <a:r>
              <a:rPr lang="en-US" sz="1600" b="0">
                <a:solidFill>
                  <a:srgbClr val="FF0000"/>
                </a:solidFill>
                <a:latin typeface="Times New Roman" panose="02020603050405020304" pitchFamily="18" charset="0"/>
                <a:cs typeface="sans-serif" charset="0"/>
              </a:rPr>
              <a:t>3 класс. 2022-2023 өөредилге чылы</a:t>
            </a:r>
            <a:endParaRPr lang="en-US" sz="1600" b="1" i="1">
              <a:solidFill>
                <a:srgbClr val="FF0000"/>
              </a:solidFill>
              <a:latin typeface="Times New Roman" panose="02020603050405020304" pitchFamily="18" charset="0"/>
              <a:cs typeface="sans-serif" charset="0"/>
            </a:endParaRPr>
          </a:p>
          <a:p>
            <a:pPr indent="0" algn="ctr"/>
            <a:r>
              <a:rPr lang="en-US" sz="1600" b="1" i="1">
                <a:solidFill>
                  <a:srgbClr val="000000"/>
                </a:solidFill>
                <a:latin typeface="Times New Roman" panose="02020603050405020304" pitchFamily="18" charset="0"/>
                <a:cs typeface="sans-serif" charset="0"/>
              </a:rPr>
              <a:t>  </a:t>
            </a:r>
            <a:endParaRPr lang="en-US" sz="1600" b="0">
              <a:solidFill>
                <a:srgbClr val="000000"/>
              </a:solidFill>
              <a:latin typeface="Times New Roman" panose="02020603050405020304" pitchFamily="18" charset="0"/>
              <a:cs typeface="sans-serif" charset="0"/>
            </a:endParaRPr>
          </a:p>
          <a:p>
            <a:pPr indent="0" algn="ctr"/>
            <a:r>
              <a:rPr lang="en-US" sz="1600" b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sans-serif" charset="0"/>
              </a:rPr>
              <a:t>Тургускан башкы: Хомушку Г.С.-эге класстар башкызы.</a:t>
            </a:r>
            <a:endParaRPr lang="en-US" sz="1600" b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sans-serif" charset="0"/>
            </a:endParaRPr>
          </a:p>
          <a:p>
            <a:pPr indent="0" algn="ctr"/>
            <a:r>
              <a:rPr lang="en-US" b="0">
                <a:solidFill>
                  <a:srgbClr val="000000"/>
                </a:solidFill>
                <a:latin typeface="Times New Roman" panose="02020603050405020304" pitchFamily="18" charset="0"/>
                <a:cs typeface="sans-serif" charset="0"/>
              </a:rPr>
              <a:t> </a:t>
            </a:r>
            <a:r>
              <a:rPr lang="en-US" b="0">
                <a:latin typeface="Times New Roman" panose="02020603050405020304" pitchFamily="18" charset="0"/>
                <a:ea typeface="SimSun" panose="02010600030101010101" pitchFamily="2" charset="-122"/>
              </a:rPr>
              <a:t>          Мөрен-2022 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4435" y="1485265"/>
            <a:ext cx="3632835" cy="3797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417830" y="260350"/>
            <a:ext cx="847026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Times New Roman" panose="02020603050405020304" pitchFamily="18" charset="0"/>
                <a:ea typeface="SimSun" panose="02010600030101010101" pitchFamily="2" charset="-122"/>
              </a:rPr>
              <a:t>Уруглар кижизидилгезинге тыва тоолдар шаандан тура улуг рольду ойнап чораан. Тоолдардан уруглар делегейни, оларның амыдыралында хүрээлелди, дыка хөй чүүлдерни боттарынга ажыдып билип алыр; тоол маадырларының эки болгаш багай аажы-чаңын көргүскенинден, уруглар чүнү кылыптарга экил, чүнү кылыптарга багайыл, кымны өттүнүп болурул, кымга дөмей болбас болза экил деп чүвени билип алыр-ла болгай. </a:t>
            </a:r>
            <a:r>
              <a:rPr lang="en-US" sz="2000" b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Уругларның чогаадыкчы ажылдары. </a:t>
            </a:r>
            <a:r>
              <a:rPr lang="ru-RU" altLang="en-US" sz="2000" b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Кыска хемчээлдиг тоолдар чогаадып турарлар.</a:t>
            </a:r>
            <a:endParaRPr lang="ru-RU" altLang="en-US" sz="2000" b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30127_1217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830" y="2636520"/>
            <a:ext cx="2786380" cy="37153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2972435"/>
            <a:ext cx="4535805" cy="30429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7121</Words>
  <Application>WPS Presentation</Application>
  <PresentationFormat>Экран (4:3)</PresentationFormat>
  <Paragraphs>134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sans-serif</vt:lpstr>
      <vt:lpstr>Segoe Print</vt:lpstr>
      <vt:lpstr>Calibri</vt:lpstr>
      <vt:lpstr>Microsoft YaHei</vt:lpstr>
      <vt:lpstr>Arial Unicode MS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183</cp:revision>
  <dcterms:created xsi:type="dcterms:W3CDTF">2014-12-09T14:41:00Z</dcterms:created>
  <dcterms:modified xsi:type="dcterms:W3CDTF">2023-02-05T03:38:16Z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4BD5AA9C18884E4AAEAD0D0C237F963A</vt:lpwstr>
  </property>
  <property fmtid="{D5CDD505-2E9C-101B-9397-08002B2CF9AE}" pid="3" name="KSOProductBuildVer">
    <vt:lpwstr>1049-11.2.0.11440</vt:lpwstr>
  </property>
</Properties>
</file>